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6.xml" ContentType="application/vnd.openxmlformats-officedocument.presentationml.slideMaster+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xls" ContentType="application/vnd.ms-exce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Lst>
  <p:sldIdLst>
    <p:sldId id="271" r:id="rId8"/>
    <p:sldId id="277" r:id="rId9"/>
    <p:sldId id="259" r:id="rId10"/>
    <p:sldId id="272" r:id="rId11"/>
    <p:sldId id="265" r:id="rId12"/>
    <p:sldId id="266" r:id="rId13"/>
    <p:sldId id="267" r:id="rId14"/>
    <p:sldId id="268" r:id="rId15"/>
    <p:sldId id="276" r:id="rId16"/>
    <p:sldId id="275" r:id="rId17"/>
    <p:sldId id="273" r:id="rId18"/>
    <p:sldId id="269" r:id="rId19"/>
    <p:sldId id="270" r:id="rId20"/>
    <p:sldId id="274" r:id="rId21"/>
    <p:sldId id="260" r:id="rId22"/>
    <p:sldId id="261" r:id="rId23"/>
    <p:sldId id="262" r:id="rId24"/>
    <p:sldId id="263" r:id="rId25"/>
  </p:sldIdLst>
  <p:sldSz cx="9144000" cy="6858000" type="screen4x3"/>
  <p:notesSz cx="6858000" cy="9144000"/>
  <p:custDataLst>
    <p:tags r:id="rId2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DD8"/>
    <a:srgbClr val="3C9335"/>
    <a:srgbClr val="FFFF00"/>
    <a:srgbClr val="9F54AC"/>
    <a:srgbClr val="E1C9DC"/>
    <a:srgbClr val="CC6600"/>
    <a:srgbClr val="FF3399"/>
    <a:srgbClr val="D24A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46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65CC93-16A8-4E68-9AFB-A1A9E49E015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6FE3596-AF0C-4CE7-B2CD-03E98CC4B62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3A151F-CCF8-47B5-BB81-8C2FC5D5230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37608B-4EF4-47F9-908C-174745763B2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8D4330-99DD-4880-9237-62814B9619F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AFF594-136D-4BDF-BC40-73DD851737A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DF59CA4-44AA-4E47-8C97-A7A4E7782EF6}"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5021CE6-6C85-48CA-ABDC-0C6BDBB93C87}"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99871D5-9FF0-4324-8456-EA24E8DD5B29}"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CF9ED34-0BCC-405B-BBC2-C91EDC31FDF5}"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FFA3604-7FCA-4EF1-AC82-07B3F9E2E9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67D097-1861-4AC0-9C80-0FE5ED33E98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763CB3-21FA-4D31-AFAB-817E660EA8F3}"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BCD5C0-3E21-4AAB-9839-F3F4B6693206}"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34195F-1029-4D85-8F96-19ADE19D8FD3}"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AC6810-8305-4405-9C24-7F1AA35F181E}"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484D38-9143-4C25-AEBF-7F3BCE46845A}"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7258B77-5E4A-45A7-977E-7636CBA3A544}"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27ADD20-FC99-4EE9-BCE6-39A44604518D}"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6FA2E49-505C-4BF2-9F79-B70B0DC2197E}"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7FA66E8-1D28-4A7F-A72A-86106FADC28F}"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43CF8EC-8EBC-48C5-ACFE-AFD2C9BD066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6E902E-F1AE-46CC-9979-61E41A7C8A35}"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32C38F-301F-4734-9152-249ABC16C302}"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41646A-F9BB-41D8-9250-FC05F7707096}"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12E5E1-BE8D-48BB-A681-763EBA60DE6D}"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7A861B-A291-495E-827A-043DD78F47E0}"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C774EC8-A8B6-4E27-96EF-16208B746E46}"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2276378-4260-495D-93CF-F851883FE7D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597E50E-6805-4123-B2CB-EEC5FDFB126E}"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6EB599B1-95B9-4F7B-85B0-EF5D5B8E4C5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A70216A8-7211-41F1-AC67-4A227F0734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C69C84F3-3788-476A-AFA0-CE008476A3B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07CD8C-B5E8-4E45-BE73-748CD888F9D8}"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25F70F7C-BDA8-4659-AD9E-313A56763C38}"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E5F693E3-A3C9-4D60-8FC3-F984B5171A5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9D402943-F6A3-4BB8-8271-F13A9B17EB9E}"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54FBDB6-F12F-4B67-863B-228F4ED11D5E}"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F7B750C-E65B-4F36-A2D1-902A5379609D}"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0279D62-1BED-4E6B-B228-711EB6110B4C}"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7E80279-9C91-4863-9AF9-182BF1C8AF44}"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6D189F2-92F7-44B2-849D-8D39E6A7536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92D7FC5A-5530-41D3-8EB3-32A9B52EEAAE}"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0C5C5B31-3640-4E22-B0BA-327FE055A3B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3E760A-0C67-43A7-A56B-57B5D8B17303}"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95695128-186F-42E5-900B-4D7D223458C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A694D4F6-C4EA-424D-B68D-088CF4194B5A}"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3BBBC27-4B4C-4304-9831-C8C7FAF18815}"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1CA972CD-FDE1-4FDA-9C10-FE9DE9830322}"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B7EEA13-6526-4334-8663-FABDACBB0FBE}"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2B3CEC8-A332-443A-BD6C-AD4394C19593}"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9366CA-89D4-4E34-8F96-F6FEB5ED22E0}"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C2CA8B-AF53-4237-8114-E72E5A63CD65}"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90DC02-41B5-4265-B98C-6E182EE85943}"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44B0B6C-5EC2-4174-9D1D-1E7B993E644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6821AC7-4005-4D94-BD6F-2A550E12FC60}"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3962C94-D889-4124-878E-B17DEBBB9685}"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BF7CE19-CDB0-4C71-B333-6E1479CCF393}"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A747C8B-7512-48B8-B340-62281D117217}"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CDE1D02-7715-4777-A642-4DA7F966445B}"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44F6C75-E28D-40BD-B4D1-7EC15B8D63C3}"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C104610-1275-45B4-A606-6D490C60F5D8}"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4DD0AC-6817-442F-96EF-1F04BCF071D2}"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102C5A-35D3-4933-A092-E5D3B28C7F47}"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0F77F8-7E2B-438A-A180-9862463F2BB4}"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12F653-337D-4F36-99DA-CE7A58D73FF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D563382-C632-4604-9903-03675433FE66}"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040C9-9A0A-4B7B-8138-EEE47C943499}"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0D3AD0C-A6B6-4CDE-B6BA-BB8C2FBF0DA8}"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E207E85-5B99-4251-8190-F951B08BA675}"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35168E7-80EB-462A-AADE-1A850B211F4F}"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F78ADB-EE28-4E36-9FA7-57E60F8DA611}"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77A85DE-D3F2-443A-9FC7-1AD7FF8AEC58}" type="slidenum">
              <a:rPr lang="en-US"/>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009CF7-9AD4-425E-82FF-E95A316337D7}"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D363E1-E41C-46C2-BDAB-A4E27ECA3C9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A7C198-0420-4BF8-BEEC-989668EB1F7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AC525D7-BB46-436D-B5B6-8EAC2C5C593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C5131C-B20E-4E4A-AB71-7BB2FADEBD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Arial" charset="0"/>
              </a:defRPr>
            </a:lvl1pPr>
          </a:lstStyle>
          <a:p>
            <a:endParaRPr 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endParaRPr 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88BA536E-5672-42AB-A244-D83B5F0B736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Arial"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mn-ea"/>
                <a:cs typeface="Arial" charset="0"/>
              </a:defRPr>
            </a:lvl1pPr>
          </a:lstStyle>
          <a:p>
            <a:fld id="{C340DEEA-85BD-4345-85CF-4965C8021A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05" charset="-128"/>
        </a:defRPr>
      </a:lvl2pPr>
      <a:lvl3pPr algn="ctr" rtl="0" fontAlgn="base">
        <a:spcBef>
          <a:spcPct val="0"/>
        </a:spcBef>
        <a:spcAft>
          <a:spcPct val="0"/>
        </a:spcAft>
        <a:defRPr sz="4400">
          <a:solidFill>
            <a:schemeClr val="tx2"/>
          </a:solidFill>
          <a:latin typeface="Arial" charset="0"/>
          <a:ea typeface="ＭＳ Ｐゴシック" pitchFamily="-105" charset="-128"/>
        </a:defRPr>
      </a:lvl3pPr>
      <a:lvl4pPr algn="ctr" rtl="0" fontAlgn="base">
        <a:spcBef>
          <a:spcPct val="0"/>
        </a:spcBef>
        <a:spcAft>
          <a:spcPct val="0"/>
        </a:spcAft>
        <a:defRPr sz="4400">
          <a:solidFill>
            <a:schemeClr val="tx2"/>
          </a:solidFill>
          <a:latin typeface="Arial" charset="0"/>
          <a:ea typeface="ＭＳ Ｐゴシック" pitchFamily="-105" charset="-128"/>
        </a:defRPr>
      </a:lvl4pPr>
      <a:lvl5pPr algn="ctr" rtl="0" fontAlgn="base">
        <a:spcBef>
          <a:spcPct val="0"/>
        </a:spcBef>
        <a:spcAft>
          <a:spcPct val="0"/>
        </a:spcAft>
        <a:defRPr sz="4400">
          <a:solidFill>
            <a:schemeClr val="tx2"/>
          </a:solidFill>
          <a:latin typeface="Arial" charset="0"/>
          <a:ea typeface="ＭＳ Ｐゴシック" pitchFamily="-105" charset="-128"/>
        </a:defRPr>
      </a:lvl5pPr>
      <a:lvl6pPr marL="457200" algn="ctr" rtl="0" fontAlgn="base">
        <a:spcBef>
          <a:spcPct val="0"/>
        </a:spcBef>
        <a:spcAft>
          <a:spcPct val="0"/>
        </a:spcAft>
        <a:defRPr sz="4400">
          <a:solidFill>
            <a:schemeClr val="tx2"/>
          </a:solidFill>
          <a:latin typeface="Arial" charset="0"/>
          <a:ea typeface="ＭＳ Ｐゴシック" pitchFamily="-105" charset="-128"/>
        </a:defRPr>
      </a:lvl6pPr>
      <a:lvl7pPr marL="914400" algn="ctr" rtl="0" fontAlgn="base">
        <a:spcBef>
          <a:spcPct val="0"/>
        </a:spcBef>
        <a:spcAft>
          <a:spcPct val="0"/>
        </a:spcAft>
        <a:defRPr sz="4400">
          <a:solidFill>
            <a:schemeClr val="tx2"/>
          </a:solidFill>
          <a:latin typeface="Arial" charset="0"/>
          <a:ea typeface="ＭＳ Ｐゴシック" pitchFamily="-105" charset="-128"/>
        </a:defRPr>
      </a:lvl7pPr>
      <a:lvl8pPr marL="1371600" algn="ctr" rtl="0" fontAlgn="base">
        <a:spcBef>
          <a:spcPct val="0"/>
        </a:spcBef>
        <a:spcAft>
          <a:spcPct val="0"/>
        </a:spcAft>
        <a:defRPr sz="4400">
          <a:solidFill>
            <a:schemeClr val="tx2"/>
          </a:solidFill>
          <a:latin typeface="Arial" charset="0"/>
          <a:ea typeface="ＭＳ Ｐゴシック" pitchFamily="-105" charset="-128"/>
        </a:defRPr>
      </a:lvl8pPr>
      <a:lvl9pPr marL="1828800" algn="ctr" rtl="0" fontAlgn="base">
        <a:spcBef>
          <a:spcPct val="0"/>
        </a:spcBef>
        <a:spcAft>
          <a:spcPct val="0"/>
        </a:spcAft>
        <a:defRPr sz="4400">
          <a:solidFill>
            <a:schemeClr val="tx2"/>
          </a:solidFill>
          <a:latin typeface="Arial" charset="0"/>
          <a:ea typeface="ＭＳ Ｐゴシック" pitchFamily="-105"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23232"/>
            </a:gs>
            <a:gs pos="100000">
              <a:schemeClr val="bg2"/>
            </a:gs>
          </a:gsLst>
          <a:lin ang="5400000" scaled="1"/>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6D1F8AF-AE1A-43B2-9ED4-DF61AC3AC0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8000"/>
            </a:gs>
            <a:gs pos="50000">
              <a:srgbClr val="99CC00"/>
            </a:gs>
            <a:gs pos="100000">
              <a:srgbClr val="008000"/>
            </a:gs>
          </a:gsLst>
          <a:lin ang="5400000"/>
        </a:gra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878182BA-2DBE-40AA-A08A-0C16E3D258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23232"/>
            </a:gs>
            <a:gs pos="100000">
              <a:schemeClr val="bg2"/>
            </a:gs>
          </a:gsLst>
          <a:lin ang="5400000" scaled="1"/>
        </a:gra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358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105" charset="-128"/>
                <a:cs typeface="+mn-cs"/>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105" charset="-128"/>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105" charset="-128"/>
                <a:cs typeface="+mn-cs"/>
              </a:defRPr>
            </a:lvl1pPr>
          </a:lstStyle>
          <a:p>
            <a:fld id="{E36BCA26-4E72-45D8-A2EF-EB0F1DC8A00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1588" y="0"/>
            <a:ext cx="9148762" cy="6851650"/>
            <a:chOff x="1" y="0"/>
            <a:chExt cx="5763" cy="4316"/>
          </a:xfrm>
        </p:grpSpPr>
        <p:sp>
          <p:nvSpPr>
            <p:cNvPr id="19968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8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8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grpSp>
          <p:nvGrpSpPr>
            <p:cNvPr id="40966" name="Group 6"/>
            <p:cNvGrpSpPr>
              <a:grpSpLocks/>
            </p:cNvGrpSpPr>
            <p:nvPr/>
          </p:nvGrpSpPr>
          <p:grpSpPr bwMode="auto">
            <a:xfrm>
              <a:off x="288" y="0"/>
              <a:ext cx="5098" cy="4316"/>
              <a:chOff x="288" y="0"/>
              <a:chExt cx="5098" cy="4316"/>
            </a:xfrm>
          </p:grpSpPr>
          <p:sp>
            <p:nvSpPr>
              <p:cNvPr id="19968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8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8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69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grpSp>
        <p:sp>
          <p:nvSpPr>
            <p:cNvPr id="19970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70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70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70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ea typeface="ＭＳ Ｐゴシック" pitchFamily="-105" charset="-128"/>
                <a:cs typeface="Arial" charset="0"/>
              </a:endParaRPr>
            </a:p>
          </p:txBody>
        </p:sp>
        <p:sp>
          <p:nvSpPr>
            <p:cNvPr id="19970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ea typeface="ＭＳ Ｐゴシック" pitchFamily="-105" charset="-128"/>
                <a:cs typeface="Arial" charset="0"/>
              </a:endParaRPr>
            </a:p>
          </p:txBody>
        </p:sp>
        <p:sp>
          <p:nvSpPr>
            <p:cNvPr id="19970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ea typeface="ＭＳ Ｐゴシック" pitchFamily="-105" charset="-128"/>
                <a:cs typeface="Arial" charset="0"/>
              </a:endParaRPr>
            </a:p>
          </p:txBody>
        </p:sp>
        <p:sp>
          <p:nvSpPr>
            <p:cNvPr id="19970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ea typeface="ＭＳ Ｐゴシック" pitchFamily="-105" charset="-128"/>
                <a:cs typeface="Arial" charset="0"/>
              </a:endParaRPr>
            </a:p>
          </p:txBody>
        </p:sp>
        <p:sp>
          <p:nvSpPr>
            <p:cNvPr id="19970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ea typeface="ＭＳ Ｐゴシック" pitchFamily="-105" charset="-128"/>
                <a:cs typeface="Arial" charset="0"/>
              </a:endParaRPr>
            </a:p>
          </p:txBody>
        </p:sp>
        <p:sp>
          <p:nvSpPr>
            <p:cNvPr id="19970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latin typeface="Arial" pitchFamily="-105" charset="0"/>
              </a:endParaRPr>
            </a:p>
          </p:txBody>
        </p:sp>
        <p:sp>
          <p:nvSpPr>
            <p:cNvPr id="19970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latin typeface="Arial" pitchFamily="-105" charset="0"/>
              </a:endParaRPr>
            </a:p>
          </p:txBody>
        </p:sp>
        <p:sp>
          <p:nvSpPr>
            <p:cNvPr id="19971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latin typeface="Arial" pitchFamily="-105" charset="0"/>
              </a:endParaRPr>
            </a:p>
          </p:txBody>
        </p:sp>
        <p:grpSp>
          <p:nvGrpSpPr>
            <p:cNvPr id="40991" name="Group 31"/>
            <p:cNvGrpSpPr>
              <a:grpSpLocks/>
            </p:cNvGrpSpPr>
            <p:nvPr/>
          </p:nvGrpSpPr>
          <p:grpSpPr bwMode="auto">
            <a:xfrm>
              <a:off x="1" y="392"/>
              <a:ext cx="5758" cy="1571"/>
              <a:chOff x="1" y="392"/>
              <a:chExt cx="5758" cy="1571"/>
            </a:xfrm>
          </p:grpSpPr>
          <p:sp>
            <p:nvSpPr>
              <p:cNvPr id="19971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latin typeface="Arial" pitchFamily="-105" charset="0"/>
                </a:endParaRPr>
              </a:p>
            </p:txBody>
          </p:sp>
          <p:sp>
            <p:nvSpPr>
              <p:cNvPr id="19971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latin typeface="Arial" pitchFamily="-105" charset="0"/>
                </a:endParaRPr>
              </a:p>
            </p:txBody>
          </p:sp>
          <p:sp>
            <p:nvSpPr>
              <p:cNvPr id="19971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latin typeface="Arial" pitchFamily="-105" charset="0"/>
                </a:endParaRPr>
              </a:p>
            </p:txBody>
          </p:sp>
          <p:sp>
            <p:nvSpPr>
              <p:cNvPr id="19971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latin typeface="Arial" pitchFamily="-105" charset="0"/>
                </a:endParaRPr>
              </a:p>
            </p:txBody>
          </p:sp>
          <p:sp>
            <p:nvSpPr>
              <p:cNvPr id="19971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latin typeface="Arial" pitchFamily="-105" charset="0"/>
                </a:endParaRPr>
              </a:p>
            </p:txBody>
          </p:sp>
        </p:grpSp>
        <p:sp>
          <p:nvSpPr>
            <p:cNvPr id="19971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latin typeface="Arial" pitchFamily="-105" charset="0"/>
              </a:endParaRPr>
            </a:p>
          </p:txBody>
        </p:sp>
        <p:sp>
          <p:nvSpPr>
            <p:cNvPr id="19971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latin typeface="Arial" pitchFamily="-105" charset="0"/>
              </a:endParaRPr>
            </a:p>
          </p:txBody>
        </p:sp>
      </p:grpSp>
      <p:sp>
        <p:nvSpPr>
          <p:cNvPr id="19971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9972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Arial" charset="0"/>
              </a:defRPr>
            </a:lvl1pPr>
          </a:lstStyle>
          <a:p>
            <a:endParaRPr lang="en-US"/>
          </a:p>
        </p:txBody>
      </p:sp>
      <p:sp>
        <p:nvSpPr>
          <p:cNvPr id="19972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Arial" charset="0"/>
              </a:defRPr>
            </a:lvl1pPr>
          </a:lstStyle>
          <a:p>
            <a:endParaRPr lang="en-US"/>
          </a:p>
        </p:txBody>
      </p:sp>
      <p:sp>
        <p:nvSpPr>
          <p:cNvPr id="19972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ea typeface="+mn-ea"/>
                <a:cs typeface="Arial" charset="0"/>
              </a:defRPr>
            </a:lvl1pPr>
          </a:lstStyle>
          <a:p>
            <a:fld id="{CAF06A63-05C0-41E2-92AE-876C38662A8C}" type="slidenum">
              <a:rPr lang="en-US"/>
              <a:pPr/>
              <a:t>‹#›</a:t>
            </a:fld>
            <a:endParaRPr lang="en-US"/>
          </a:p>
        </p:txBody>
      </p:sp>
      <p:sp>
        <p:nvSpPr>
          <p:cNvPr id="19972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05" charset="-128"/>
        </a:defRPr>
      </a:lvl2pPr>
      <a:lvl3pPr algn="ctr" rtl="0" fontAlgn="base">
        <a:spcBef>
          <a:spcPct val="0"/>
        </a:spcBef>
        <a:spcAft>
          <a:spcPct val="0"/>
        </a:spcAft>
        <a:defRPr sz="4400">
          <a:solidFill>
            <a:schemeClr val="tx2"/>
          </a:solidFill>
          <a:latin typeface="Arial" charset="0"/>
          <a:ea typeface="ＭＳ Ｐゴシック" pitchFamily="-105" charset="-128"/>
        </a:defRPr>
      </a:lvl3pPr>
      <a:lvl4pPr algn="ctr" rtl="0" fontAlgn="base">
        <a:spcBef>
          <a:spcPct val="0"/>
        </a:spcBef>
        <a:spcAft>
          <a:spcPct val="0"/>
        </a:spcAft>
        <a:defRPr sz="4400">
          <a:solidFill>
            <a:schemeClr val="tx2"/>
          </a:solidFill>
          <a:latin typeface="Arial" charset="0"/>
          <a:ea typeface="ＭＳ Ｐゴシック" pitchFamily="-105" charset="-128"/>
        </a:defRPr>
      </a:lvl4pPr>
      <a:lvl5pPr algn="ctr" rtl="0" fontAlgn="base">
        <a:spcBef>
          <a:spcPct val="0"/>
        </a:spcBef>
        <a:spcAft>
          <a:spcPct val="0"/>
        </a:spcAft>
        <a:defRPr sz="4400">
          <a:solidFill>
            <a:schemeClr val="tx2"/>
          </a:solidFill>
          <a:latin typeface="Arial" charset="0"/>
          <a:ea typeface="ＭＳ Ｐゴシック" pitchFamily="-105" charset="-128"/>
        </a:defRPr>
      </a:lvl5pPr>
      <a:lvl6pPr marL="457200" algn="ctr" rtl="0" fontAlgn="base">
        <a:spcBef>
          <a:spcPct val="0"/>
        </a:spcBef>
        <a:spcAft>
          <a:spcPct val="0"/>
        </a:spcAft>
        <a:defRPr sz="4400">
          <a:solidFill>
            <a:schemeClr val="tx2"/>
          </a:solidFill>
          <a:latin typeface="Arial" charset="0"/>
          <a:ea typeface="ＭＳ Ｐゴシック" pitchFamily="-105" charset="-128"/>
        </a:defRPr>
      </a:lvl6pPr>
      <a:lvl7pPr marL="914400" algn="ctr" rtl="0" fontAlgn="base">
        <a:spcBef>
          <a:spcPct val="0"/>
        </a:spcBef>
        <a:spcAft>
          <a:spcPct val="0"/>
        </a:spcAft>
        <a:defRPr sz="4400">
          <a:solidFill>
            <a:schemeClr val="tx2"/>
          </a:solidFill>
          <a:latin typeface="Arial" charset="0"/>
          <a:ea typeface="ＭＳ Ｐゴシック" pitchFamily="-105" charset="-128"/>
        </a:defRPr>
      </a:lvl7pPr>
      <a:lvl8pPr marL="1371600" algn="ctr" rtl="0" fontAlgn="base">
        <a:spcBef>
          <a:spcPct val="0"/>
        </a:spcBef>
        <a:spcAft>
          <a:spcPct val="0"/>
        </a:spcAft>
        <a:defRPr sz="4400">
          <a:solidFill>
            <a:schemeClr val="tx2"/>
          </a:solidFill>
          <a:latin typeface="Arial" charset="0"/>
          <a:ea typeface="ＭＳ Ｐゴシック" pitchFamily="-105" charset="-128"/>
        </a:defRPr>
      </a:lvl8pPr>
      <a:lvl9pPr marL="1828800" algn="ctr" rtl="0" fontAlgn="base">
        <a:spcBef>
          <a:spcPct val="0"/>
        </a:spcBef>
        <a:spcAft>
          <a:spcPct val="0"/>
        </a:spcAft>
        <a:defRPr sz="4400">
          <a:solidFill>
            <a:schemeClr val="tx2"/>
          </a:solidFill>
          <a:latin typeface="Arial" charset="0"/>
          <a:ea typeface="ＭＳ Ｐゴシック" pitchFamily="-105" charset="-128"/>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latin typeface="+mn-lt"/>
          <a:ea typeface="+mn-ea"/>
        </a:defRPr>
      </a:lvl2pPr>
      <a:lvl3pPr marL="1143000" indent="-228600" algn="l" rtl="0" fontAlgn="base">
        <a:spcBef>
          <a:spcPct val="20000"/>
        </a:spcBef>
        <a:spcAft>
          <a:spcPct val="0"/>
        </a:spcAft>
        <a:buClr>
          <a:schemeClr val="accent2"/>
        </a:buClr>
        <a:buSzPct val="60000"/>
        <a:buFont typeface="Wingdings" pitchFamily="2" charset="2"/>
        <a:buChar char="n"/>
        <a:defRPr sz="2400">
          <a:solidFill>
            <a:schemeClr val="tx1"/>
          </a:solidFill>
          <a:latin typeface="+mn-lt"/>
          <a:ea typeface="+mn-ea"/>
        </a:defRPr>
      </a:lvl3pPr>
      <a:lvl4pPr marL="1600200" indent="-228600" algn="l" rtl="0" fontAlgn="base">
        <a:spcBef>
          <a:spcPct val="20000"/>
        </a:spcBef>
        <a:spcAft>
          <a:spcPct val="0"/>
        </a:spcAft>
        <a:buClr>
          <a:schemeClr val="tx2"/>
        </a:buClr>
        <a:buChar char="•"/>
        <a:defRPr sz="2000">
          <a:solidFill>
            <a:schemeClr val="tx1"/>
          </a:solidFill>
          <a:latin typeface="+mn-lt"/>
          <a:ea typeface="+mn-ea"/>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1.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9.xml"/><Relationship Id="rId1" Type="http://schemas.openxmlformats.org/officeDocument/2006/relationships/vmlDrawing" Target="../drawings/vmlDrawing6.vml"/><Relationship Id="rId6" Type="http://schemas.openxmlformats.org/officeDocument/2006/relationships/image" Target="../media/image22.jpeg"/><Relationship Id="rId5" Type="http://schemas.openxmlformats.org/officeDocument/2006/relationships/oleObject" Target="../embeddings/Microsoft_Office_Excel_Chart1.xls"/><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Microsoft_Office_Excel_Chart2.xls"/><Relationship Id="rId2" Type="http://schemas.openxmlformats.org/officeDocument/2006/relationships/slideLayout" Target="../slideLayouts/slideLayout29.xml"/><Relationship Id="rId1" Type="http://schemas.openxmlformats.org/officeDocument/2006/relationships/vmlDrawing" Target="../drawings/vmlDrawing7.vml"/><Relationship Id="rId6" Type="http://schemas.openxmlformats.org/officeDocument/2006/relationships/oleObject" Target="../embeddings/oleObject6.bin"/><Relationship Id="rId5" Type="http://schemas.openxmlformats.org/officeDocument/2006/relationships/image" Target="../media/image26.em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40.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5.v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juncal2"/>
          <p:cNvPicPr>
            <a:picLocks noChangeAspect="1" noChangeArrowheads="1"/>
          </p:cNvPicPr>
          <p:nvPr/>
        </p:nvPicPr>
        <p:blipFill>
          <a:blip r:embed="rId2" cstate="print"/>
          <a:srcRect/>
          <a:stretch>
            <a:fillRect/>
          </a:stretch>
        </p:blipFill>
        <p:spPr bwMode="auto">
          <a:xfrm>
            <a:off x="0" y="0"/>
            <a:ext cx="9798050" cy="6858000"/>
          </a:xfrm>
          <a:prstGeom prst="rect">
            <a:avLst/>
          </a:prstGeom>
          <a:noFill/>
        </p:spPr>
      </p:pic>
      <p:sp>
        <p:nvSpPr>
          <p:cNvPr id="28675" name="Text Box 3"/>
          <p:cNvSpPr txBox="1">
            <a:spLocks noChangeArrowheads="1"/>
          </p:cNvSpPr>
          <p:nvPr/>
        </p:nvSpPr>
        <p:spPr bwMode="auto">
          <a:xfrm>
            <a:off x="4876800" y="2362200"/>
            <a:ext cx="4267200" cy="457200"/>
          </a:xfrm>
          <a:prstGeom prst="rect">
            <a:avLst/>
          </a:prstGeom>
          <a:noFill/>
          <a:ln w="9525">
            <a:noFill/>
            <a:miter lim="800000"/>
            <a:headEnd/>
            <a:tailEnd/>
          </a:ln>
          <a:effectLst/>
        </p:spPr>
        <p:txBody>
          <a:bodyPr>
            <a:spAutoFit/>
          </a:bodyPr>
          <a:lstStyle/>
          <a:p>
            <a:pPr eaLnBrk="0" hangingPunct="0">
              <a:spcBef>
                <a:spcPct val="50000"/>
              </a:spcBef>
            </a:pPr>
            <a:endParaRPr lang="es-AR" sz="2400">
              <a:latin typeface="Times New Roman" pitchFamily="18" charset="0"/>
            </a:endParaRPr>
          </a:p>
        </p:txBody>
      </p:sp>
      <p:pic>
        <p:nvPicPr>
          <p:cNvPr id="28676" name="Picture 10" descr="IANIGLA"/>
          <p:cNvPicPr>
            <a:picLocks noChangeAspect="1" noChangeArrowheads="1"/>
          </p:cNvPicPr>
          <p:nvPr/>
        </p:nvPicPr>
        <p:blipFill>
          <a:blip r:embed="rId3" cstate="print"/>
          <a:srcRect/>
          <a:stretch>
            <a:fillRect/>
          </a:stretch>
        </p:blipFill>
        <p:spPr bwMode="auto">
          <a:xfrm>
            <a:off x="0" y="0"/>
            <a:ext cx="912813" cy="990600"/>
          </a:xfrm>
          <a:prstGeom prst="rect">
            <a:avLst/>
          </a:prstGeom>
          <a:noFill/>
          <a:ln w="9525">
            <a:noFill/>
            <a:miter lim="800000"/>
            <a:headEnd/>
            <a:tailEnd/>
          </a:ln>
        </p:spPr>
      </p:pic>
      <p:pic>
        <p:nvPicPr>
          <p:cNvPr id="28678" name="Picture 6"/>
          <p:cNvPicPr>
            <a:picLocks noChangeAspect="1" noChangeArrowheads="1"/>
          </p:cNvPicPr>
          <p:nvPr/>
        </p:nvPicPr>
        <p:blipFill>
          <a:blip r:embed="rId4" cstate="print"/>
          <a:srcRect/>
          <a:stretch>
            <a:fillRect/>
          </a:stretch>
        </p:blipFill>
        <p:spPr bwMode="auto">
          <a:xfrm>
            <a:off x="0" y="1143000"/>
            <a:ext cx="914400" cy="841375"/>
          </a:xfrm>
          <a:prstGeom prst="rect">
            <a:avLst/>
          </a:prstGeom>
          <a:noFill/>
          <a:ln w="9525">
            <a:noFill/>
            <a:miter lim="800000"/>
            <a:headEnd/>
            <a:tailEnd/>
          </a:ln>
          <a:effectLst/>
        </p:spPr>
      </p:pic>
      <p:sp>
        <p:nvSpPr>
          <p:cNvPr id="28679" name="Rectangle 7"/>
          <p:cNvSpPr>
            <a:spLocks noChangeArrowheads="1"/>
          </p:cNvSpPr>
          <p:nvPr/>
        </p:nvSpPr>
        <p:spPr bwMode="auto">
          <a:xfrm>
            <a:off x="1447800" y="457200"/>
            <a:ext cx="5943600" cy="946150"/>
          </a:xfrm>
          <a:prstGeom prst="rect">
            <a:avLst/>
          </a:prstGeom>
          <a:noFill/>
          <a:ln w="9525">
            <a:noFill/>
            <a:miter lim="800000"/>
            <a:headEnd/>
            <a:tailEnd/>
          </a:ln>
          <a:effectLst/>
        </p:spPr>
        <p:txBody>
          <a:bodyPr anchor="ctr">
            <a:spAutoFit/>
          </a:bodyPr>
          <a:lstStyle/>
          <a:p>
            <a:pPr algn="ctr" eaLnBrk="0" hangingPunct="0"/>
            <a:r>
              <a:rPr lang="en-US" sz="2800" b="1">
                <a:solidFill>
                  <a:srgbClr val="FFFF00"/>
                </a:solidFill>
                <a:cs typeface="Arial" charset="0"/>
              </a:rPr>
              <a:t>ARGENTINE ENVIRONMENT and CLIMATE CHANGE</a:t>
            </a:r>
            <a:endParaRPr lang="en-US">
              <a:solidFill>
                <a:srgbClr val="FFFF00"/>
              </a:solidFill>
              <a:cs typeface="Arial" charset="0"/>
            </a:endParaRPr>
          </a:p>
        </p:txBody>
      </p:sp>
      <p:sp>
        <p:nvSpPr>
          <p:cNvPr id="28681" name="Text Box 9"/>
          <p:cNvSpPr txBox="1">
            <a:spLocks noChangeArrowheads="1"/>
          </p:cNvSpPr>
          <p:nvPr/>
        </p:nvSpPr>
        <p:spPr bwMode="auto">
          <a:xfrm>
            <a:off x="1219200" y="5943600"/>
            <a:ext cx="7924800" cy="366713"/>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JOSE BONINSEGNA Argentine NCP Environment and Climate Change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1 Imagen" descr="Ameghino.jpg"/>
          <p:cNvPicPr>
            <a:picLocks noChangeAspect="1"/>
          </p:cNvPicPr>
          <p:nvPr/>
        </p:nvPicPr>
        <p:blipFill>
          <a:blip r:embed="rId2" cstate="print"/>
          <a:srcRect/>
          <a:stretch>
            <a:fillRect/>
          </a:stretch>
        </p:blipFill>
        <p:spPr bwMode="auto">
          <a:xfrm>
            <a:off x="-762000" y="1447800"/>
            <a:ext cx="10796588" cy="4419600"/>
          </a:xfrm>
          <a:prstGeom prst="rect">
            <a:avLst/>
          </a:prstGeom>
          <a:noFill/>
          <a:ln w="9525">
            <a:noFill/>
            <a:miter lim="800000"/>
            <a:headEnd/>
            <a:tailEnd/>
          </a:ln>
        </p:spPr>
      </p:pic>
      <p:sp>
        <p:nvSpPr>
          <p:cNvPr id="38915" name="2 CuadroTexto"/>
          <p:cNvSpPr txBox="1">
            <a:spLocks noChangeArrowheads="1"/>
          </p:cNvSpPr>
          <p:nvPr/>
        </p:nvSpPr>
        <p:spPr bwMode="auto">
          <a:xfrm>
            <a:off x="2286000" y="228600"/>
            <a:ext cx="5094288" cy="1077913"/>
          </a:xfrm>
          <a:prstGeom prst="rect">
            <a:avLst/>
          </a:prstGeom>
          <a:noFill/>
          <a:ln w="9525">
            <a:noFill/>
            <a:miter lim="800000"/>
            <a:headEnd/>
            <a:tailEnd/>
          </a:ln>
        </p:spPr>
        <p:txBody>
          <a:bodyPr wrap="none">
            <a:spAutoFit/>
          </a:bodyPr>
          <a:lstStyle/>
          <a:p>
            <a:pPr algn="ctr"/>
            <a:r>
              <a:rPr lang="en-US" sz="3200">
                <a:latin typeface="Calibri" pitchFamily="34" charset="0"/>
                <a:cs typeface="Arial" charset="0"/>
              </a:rPr>
              <a:t>Glaciar Ameghino, Santa Cruz</a:t>
            </a:r>
          </a:p>
          <a:p>
            <a:pPr algn="ctr"/>
            <a:r>
              <a:rPr lang="en-US" sz="3200">
                <a:latin typeface="Calibri" pitchFamily="34" charset="0"/>
                <a:cs typeface="Arial" charset="0"/>
              </a:rPr>
              <a:t>1931-2010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3 Imagen" descr="4d65762a065e9_584_!.jpg"/>
          <p:cNvPicPr>
            <a:picLocks noChangeAspect="1"/>
          </p:cNvPicPr>
          <p:nvPr/>
        </p:nvPicPr>
        <p:blipFill>
          <a:blip r:embed="rId2" cstate="print"/>
          <a:srcRect/>
          <a:stretch>
            <a:fillRect/>
          </a:stretch>
        </p:blipFill>
        <p:spPr bwMode="auto">
          <a:xfrm>
            <a:off x="0" y="4114800"/>
            <a:ext cx="4953000" cy="2743200"/>
          </a:xfrm>
          <a:prstGeom prst="rect">
            <a:avLst/>
          </a:prstGeom>
          <a:noFill/>
          <a:ln w="9525">
            <a:noFill/>
            <a:miter lim="800000"/>
            <a:headEnd/>
            <a:tailEnd/>
          </a:ln>
        </p:spPr>
      </p:pic>
      <p:pic>
        <p:nvPicPr>
          <p:cNvPr id="33795" name="5 Imagen" descr="gal-370593.jpg"/>
          <p:cNvPicPr>
            <a:picLocks noChangeAspect="1"/>
          </p:cNvPicPr>
          <p:nvPr/>
        </p:nvPicPr>
        <p:blipFill>
          <a:blip r:embed="rId3" cstate="print"/>
          <a:srcRect/>
          <a:stretch>
            <a:fillRect/>
          </a:stretch>
        </p:blipFill>
        <p:spPr bwMode="auto">
          <a:xfrm>
            <a:off x="0" y="914400"/>
            <a:ext cx="6057900" cy="3375025"/>
          </a:xfrm>
          <a:prstGeom prst="rect">
            <a:avLst/>
          </a:prstGeom>
          <a:noFill/>
          <a:ln w="9525">
            <a:noFill/>
            <a:miter lim="800000"/>
            <a:headEnd/>
            <a:tailEnd/>
          </a:ln>
        </p:spPr>
      </p:pic>
      <p:pic>
        <p:nvPicPr>
          <p:cNvPr id="33796" name="7 Imagen" descr="gal-370831.jpg"/>
          <p:cNvPicPr>
            <a:picLocks noChangeAspect="1"/>
          </p:cNvPicPr>
          <p:nvPr/>
        </p:nvPicPr>
        <p:blipFill>
          <a:blip r:embed="rId4" cstate="print"/>
          <a:srcRect/>
          <a:stretch>
            <a:fillRect/>
          </a:stretch>
        </p:blipFill>
        <p:spPr bwMode="auto">
          <a:xfrm>
            <a:off x="4648200" y="3270250"/>
            <a:ext cx="4494213" cy="3587750"/>
          </a:xfrm>
          <a:prstGeom prst="rect">
            <a:avLst/>
          </a:prstGeom>
          <a:noFill/>
          <a:ln w="9525">
            <a:noFill/>
            <a:miter lim="800000"/>
            <a:headEnd/>
            <a:tailEnd/>
          </a:ln>
        </p:spPr>
      </p:pic>
      <p:pic>
        <p:nvPicPr>
          <p:cNvPr id="33797" name="8 Imagen" descr="th_tapa.jpg"/>
          <p:cNvPicPr>
            <a:picLocks noChangeAspect="1"/>
          </p:cNvPicPr>
          <p:nvPr/>
        </p:nvPicPr>
        <p:blipFill>
          <a:blip r:embed="rId5" cstate="print"/>
          <a:srcRect/>
          <a:stretch>
            <a:fillRect/>
          </a:stretch>
        </p:blipFill>
        <p:spPr bwMode="auto">
          <a:xfrm>
            <a:off x="4648200" y="0"/>
            <a:ext cx="4495800" cy="3851275"/>
          </a:xfrm>
          <a:prstGeom prst="rect">
            <a:avLst/>
          </a:prstGeom>
          <a:noFill/>
          <a:ln w="9525">
            <a:noFill/>
            <a:miter lim="800000"/>
            <a:headEnd/>
            <a:tailEnd/>
          </a:ln>
        </p:spPr>
      </p:pic>
      <p:sp>
        <p:nvSpPr>
          <p:cNvPr id="33798" name="Text Box 6"/>
          <p:cNvSpPr txBox="1">
            <a:spLocks noChangeArrowheads="1"/>
          </p:cNvSpPr>
          <p:nvPr/>
        </p:nvSpPr>
        <p:spPr bwMode="auto">
          <a:xfrm>
            <a:off x="152400" y="152400"/>
            <a:ext cx="4114800" cy="366713"/>
          </a:xfrm>
          <a:prstGeom prst="rect">
            <a:avLst/>
          </a:prstGeom>
          <a:noFill/>
          <a:ln w="9525">
            <a:noFill/>
            <a:miter lim="800000"/>
            <a:headEnd/>
            <a:tailEnd/>
          </a:ln>
          <a:effectLst/>
        </p:spPr>
        <p:txBody>
          <a:bodyPr>
            <a:spAutoFit/>
          </a:bodyPr>
          <a:lstStyle/>
          <a:p>
            <a:pPr>
              <a:spcBef>
                <a:spcPct val="50000"/>
              </a:spcBef>
            </a:pPr>
            <a:r>
              <a:rPr lang="es-ES_tradnl">
                <a:solidFill>
                  <a:schemeClr val="bg1"/>
                </a:solidFill>
                <a:cs typeface="Arial" charset="0"/>
              </a:rPr>
              <a:t>Risk and vulnerability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190500" y="417513"/>
            <a:ext cx="3086100" cy="2630487"/>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3886200" y="60325"/>
            <a:ext cx="5257800" cy="3749675"/>
          </a:xfrm>
          <a:prstGeom prst="rect">
            <a:avLst/>
          </a:prstGeom>
          <a:noFill/>
          <a:ln w="9525">
            <a:noFill/>
            <a:miter lim="800000"/>
            <a:headEnd/>
            <a:tailEnd/>
          </a:ln>
        </p:spPr>
      </p:pic>
      <p:graphicFrame>
        <p:nvGraphicFramePr>
          <p:cNvPr id="24580" name="Object 4"/>
          <p:cNvGraphicFramePr>
            <a:graphicFrameLocks noChangeAspect="1"/>
          </p:cNvGraphicFramePr>
          <p:nvPr/>
        </p:nvGraphicFramePr>
        <p:xfrm>
          <a:off x="5257800" y="3886200"/>
          <a:ext cx="3438525" cy="2552700"/>
        </p:xfrm>
        <a:graphic>
          <a:graphicData uri="http://schemas.openxmlformats.org/presentationml/2006/ole">
            <p:oleObj spid="_x0000_s24580" name="Gráfico" r:id="rId5" imgW="3438360" imgH="2552760" progId="Excel.Chart.8">
              <p:embed/>
            </p:oleObj>
          </a:graphicData>
        </a:graphic>
      </p:graphicFrame>
      <p:pic>
        <p:nvPicPr>
          <p:cNvPr id="24581" name="Picture 5"/>
          <p:cNvPicPr>
            <a:picLocks noChangeAspect="1" noChangeArrowheads="1"/>
          </p:cNvPicPr>
          <p:nvPr/>
        </p:nvPicPr>
        <p:blipFill>
          <a:blip r:embed="rId6" cstate="print"/>
          <a:srcRect/>
          <a:stretch>
            <a:fillRect/>
          </a:stretch>
        </p:blipFill>
        <p:spPr bwMode="auto">
          <a:xfrm>
            <a:off x="0" y="3714750"/>
            <a:ext cx="3886200" cy="3143250"/>
          </a:xfrm>
          <a:prstGeom prst="rect">
            <a:avLst/>
          </a:prstGeom>
          <a:noFill/>
          <a:ln w="9525">
            <a:noFill/>
            <a:miter lim="800000"/>
            <a:headEnd/>
            <a:tailEnd/>
          </a:ln>
        </p:spPr>
      </p:pic>
      <p:sp>
        <p:nvSpPr>
          <p:cNvPr id="24582" name="Text Box 6"/>
          <p:cNvSpPr txBox="1">
            <a:spLocks noChangeArrowheads="1"/>
          </p:cNvSpPr>
          <p:nvPr/>
        </p:nvSpPr>
        <p:spPr bwMode="auto">
          <a:xfrm>
            <a:off x="4191000" y="6400800"/>
            <a:ext cx="2286000" cy="366713"/>
          </a:xfrm>
          <a:prstGeom prst="rect">
            <a:avLst/>
          </a:prstGeom>
          <a:noFill/>
          <a:ln w="9525">
            <a:noFill/>
            <a:miter lim="800000"/>
            <a:headEnd/>
            <a:tailEnd/>
          </a:ln>
        </p:spPr>
        <p:txBody>
          <a:bodyPr>
            <a:spAutoFit/>
          </a:bodyPr>
          <a:lstStyle/>
          <a:p>
            <a:pPr>
              <a:spcBef>
                <a:spcPct val="50000"/>
              </a:spcBef>
            </a:pPr>
            <a:r>
              <a:rPr lang="en-US">
                <a:ea typeface="ＭＳ Ｐゴシック" pitchFamily="-105" charset="-128"/>
                <a:cs typeface="Arial" charset="0"/>
              </a:rPr>
              <a:t>Altura: 566m. s.n.m.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5486400" y="4114800"/>
          <a:ext cx="3438525" cy="2552700"/>
        </p:xfrm>
        <a:graphic>
          <a:graphicData uri="http://schemas.openxmlformats.org/presentationml/2006/ole">
            <p:oleObj spid="_x0000_s25602" name="Gráfico" r:id="rId3" imgW="3438360" imgH="2552760" progId="Excel.Chart.8">
              <p:embed/>
            </p:oleObj>
          </a:graphicData>
        </a:graphic>
      </p:graphicFrame>
      <p:pic>
        <p:nvPicPr>
          <p:cNvPr id="25603" name="Picture 3"/>
          <p:cNvPicPr>
            <a:picLocks noChangeAspect="1" noChangeArrowheads="1"/>
          </p:cNvPicPr>
          <p:nvPr/>
        </p:nvPicPr>
        <p:blipFill>
          <a:blip r:embed="rId4" cstate="print"/>
          <a:srcRect/>
          <a:stretch>
            <a:fillRect/>
          </a:stretch>
        </p:blipFill>
        <p:spPr bwMode="auto">
          <a:xfrm>
            <a:off x="4114800" y="304800"/>
            <a:ext cx="5029200" cy="3546475"/>
          </a:xfrm>
          <a:prstGeom prst="rect">
            <a:avLst/>
          </a:prstGeom>
          <a:noFill/>
          <a:ln w="9525">
            <a:noFill/>
            <a:miter lim="800000"/>
            <a:headEnd/>
            <a:tailEnd/>
          </a:ln>
        </p:spPr>
      </p:pic>
      <p:pic>
        <p:nvPicPr>
          <p:cNvPr id="25604" name="Picture 4"/>
          <p:cNvPicPr>
            <a:picLocks noChangeAspect="1" noChangeArrowheads="1"/>
          </p:cNvPicPr>
          <p:nvPr/>
        </p:nvPicPr>
        <p:blipFill>
          <a:blip r:embed="rId5" cstate="print"/>
          <a:srcRect r="18814"/>
          <a:stretch>
            <a:fillRect/>
          </a:stretch>
        </p:blipFill>
        <p:spPr bwMode="auto">
          <a:xfrm>
            <a:off x="0" y="0"/>
            <a:ext cx="3946525" cy="3330575"/>
          </a:xfrm>
          <a:prstGeom prst="rect">
            <a:avLst/>
          </a:prstGeom>
          <a:noFill/>
          <a:ln w="9525">
            <a:noFill/>
            <a:miter lim="800000"/>
            <a:headEnd/>
            <a:tailEnd/>
          </a:ln>
        </p:spPr>
      </p:pic>
      <p:graphicFrame>
        <p:nvGraphicFramePr>
          <p:cNvPr id="25605" name="Object 5"/>
          <p:cNvGraphicFramePr>
            <a:graphicFrameLocks noChangeAspect="1"/>
          </p:cNvGraphicFramePr>
          <p:nvPr/>
        </p:nvGraphicFramePr>
        <p:xfrm>
          <a:off x="0" y="3878263"/>
          <a:ext cx="4419600" cy="2979737"/>
        </p:xfrm>
        <a:graphic>
          <a:graphicData uri="http://schemas.openxmlformats.org/presentationml/2006/ole">
            <p:oleObj spid="_x0000_s25605" name="Image" r:id="rId6" imgW="5040975" imgH="2980193" progId="Photoshop.Image.8">
              <p:embed/>
            </p:oleObj>
          </a:graphicData>
        </a:graphic>
      </p:graphicFrame>
      <p:sp>
        <p:nvSpPr>
          <p:cNvPr id="25606" name="Text Box 6"/>
          <p:cNvSpPr txBox="1">
            <a:spLocks noChangeArrowheads="1"/>
          </p:cNvSpPr>
          <p:nvPr/>
        </p:nvSpPr>
        <p:spPr bwMode="auto">
          <a:xfrm>
            <a:off x="6172200" y="273050"/>
            <a:ext cx="1676400" cy="260350"/>
          </a:xfrm>
          <a:prstGeom prst="rect">
            <a:avLst/>
          </a:prstGeom>
          <a:noFill/>
          <a:ln w="9525">
            <a:noFill/>
            <a:miter lim="800000"/>
            <a:headEnd/>
            <a:tailEnd/>
          </a:ln>
        </p:spPr>
        <p:txBody>
          <a:bodyPr>
            <a:spAutoFit/>
          </a:bodyPr>
          <a:lstStyle/>
          <a:p>
            <a:pPr>
              <a:spcBef>
                <a:spcPct val="50000"/>
              </a:spcBef>
            </a:pPr>
            <a:r>
              <a:rPr lang="en-US" sz="1100" b="1">
                <a:ea typeface="ＭＳ Ｐゴシック" pitchFamily="-105" charset="-128"/>
                <a:cs typeface="Arial" charset="0"/>
              </a:rPr>
              <a:t>Valle de Uco</a:t>
            </a:r>
          </a:p>
        </p:txBody>
      </p:sp>
      <p:sp>
        <p:nvSpPr>
          <p:cNvPr id="25607" name="Text Box 7"/>
          <p:cNvSpPr txBox="1">
            <a:spLocks noChangeArrowheads="1"/>
          </p:cNvSpPr>
          <p:nvPr/>
        </p:nvSpPr>
        <p:spPr bwMode="auto">
          <a:xfrm>
            <a:off x="4648200" y="6477000"/>
            <a:ext cx="2286000" cy="366713"/>
          </a:xfrm>
          <a:prstGeom prst="rect">
            <a:avLst/>
          </a:prstGeom>
          <a:noFill/>
          <a:ln w="9525">
            <a:noFill/>
            <a:miter lim="800000"/>
            <a:headEnd/>
            <a:tailEnd/>
          </a:ln>
        </p:spPr>
        <p:txBody>
          <a:bodyPr>
            <a:spAutoFit/>
          </a:bodyPr>
          <a:lstStyle/>
          <a:p>
            <a:pPr>
              <a:spcBef>
                <a:spcPct val="50000"/>
              </a:spcBef>
            </a:pPr>
            <a:r>
              <a:rPr lang="en-US" b="1">
                <a:ea typeface="ＭＳ Ｐゴシック" pitchFamily="-105" charset="-128"/>
                <a:cs typeface="Arial" charset="0"/>
              </a:rPr>
              <a:t>Altura 1150m s.n.m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arrales-cubiertos"/>
          <p:cNvPicPr>
            <a:picLocks noChangeAspect="1" noChangeArrowheads="1"/>
          </p:cNvPicPr>
          <p:nvPr/>
        </p:nvPicPr>
        <p:blipFill>
          <a:blip r:embed="rId2" cstate="print"/>
          <a:srcRect/>
          <a:stretch>
            <a:fillRect/>
          </a:stretch>
        </p:blipFill>
        <p:spPr bwMode="auto">
          <a:xfrm>
            <a:off x="146050" y="0"/>
            <a:ext cx="8997950" cy="5927725"/>
          </a:xfrm>
          <a:prstGeom prst="rect">
            <a:avLst/>
          </a:prstGeom>
          <a:noFill/>
          <a:ln w="9525">
            <a:noFill/>
            <a:miter lim="800000"/>
            <a:headEnd/>
            <a:tailEnd/>
          </a:ln>
        </p:spPr>
      </p:pic>
      <p:sp>
        <p:nvSpPr>
          <p:cNvPr id="36867" name="Text Box 3"/>
          <p:cNvSpPr txBox="1">
            <a:spLocks noChangeArrowheads="1"/>
          </p:cNvSpPr>
          <p:nvPr/>
        </p:nvSpPr>
        <p:spPr bwMode="auto">
          <a:xfrm>
            <a:off x="1874838" y="6092825"/>
            <a:ext cx="5276850" cy="457200"/>
          </a:xfrm>
          <a:prstGeom prst="rect">
            <a:avLst/>
          </a:prstGeom>
          <a:noFill/>
          <a:ln w="9525">
            <a:noFill/>
            <a:miter lim="800000"/>
            <a:headEnd/>
            <a:tailEnd/>
          </a:ln>
        </p:spPr>
        <p:txBody>
          <a:bodyPr wrap="none">
            <a:spAutoFit/>
          </a:bodyPr>
          <a:lstStyle/>
          <a:p>
            <a:pPr algn="ctr"/>
            <a:r>
              <a:rPr lang="en-US" sz="2400" b="1">
                <a:ea typeface="ＭＳ Ｐゴシック" pitchFamily="-105" charset="-128"/>
                <a:cs typeface="Arial" charset="0"/>
              </a:rPr>
              <a:t>Vineyard with hail storm protection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590800" y="381000"/>
            <a:ext cx="4800600" cy="457200"/>
          </a:xfrm>
          <a:prstGeom prst="rect">
            <a:avLst/>
          </a:prstGeom>
          <a:noFill/>
          <a:ln w="9525">
            <a:noFill/>
            <a:miter lim="800000"/>
            <a:headEnd/>
            <a:tailEnd/>
          </a:ln>
          <a:effectLst/>
        </p:spPr>
        <p:txBody>
          <a:bodyPr>
            <a:spAutoFit/>
          </a:bodyPr>
          <a:lstStyle/>
          <a:p>
            <a:pPr>
              <a:spcBef>
                <a:spcPct val="50000"/>
              </a:spcBef>
            </a:pPr>
            <a:r>
              <a:rPr lang="en-US" sz="2400" b="1">
                <a:solidFill>
                  <a:schemeClr val="hlink"/>
                </a:solidFill>
              </a:rPr>
              <a:t>Environmental Problems</a:t>
            </a:r>
          </a:p>
        </p:txBody>
      </p:sp>
      <p:sp>
        <p:nvSpPr>
          <p:cNvPr id="9219" name="Text Box 3"/>
          <p:cNvSpPr txBox="1">
            <a:spLocks noChangeArrowheads="1"/>
          </p:cNvSpPr>
          <p:nvPr/>
        </p:nvSpPr>
        <p:spPr bwMode="auto">
          <a:xfrm>
            <a:off x="609600" y="1371600"/>
            <a:ext cx="6324600" cy="396875"/>
          </a:xfrm>
          <a:prstGeom prst="rect">
            <a:avLst/>
          </a:prstGeom>
          <a:noFill/>
          <a:ln w="9525">
            <a:noFill/>
            <a:miter lim="800000"/>
            <a:headEnd/>
            <a:tailEnd/>
          </a:ln>
          <a:effectLst/>
        </p:spPr>
        <p:txBody>
          <a:bodyPr>
            <a:spAutoFit/>
          </a:bodyPr>
          <a:lstStyle/>
          <a:p>
            <a:pPr>
              <a:spcBef>
                <a:spcPct val="50000"/>
              </a:spcBef>
            </a:pPr>
            <a:r>
              <a:rPr lang="en-US" sz="2000" b="1">
                <a:solidFill>
                  <a:srgbClr val="FF3399"/>
                </a:solidFill>
              </a:rPr>
              <a:t>Land Use:</a:t>
            </a:r>
            <a:r>
              <a:rPr lang="en-US"/>
              <a:t> deforestation , lost of biodiversity, lost of soil</a:t>
            </a:r>
          </a:p>
        </p:txBody>
      </p:sp>
      <p:sp>
        <p:nvSpPr>
          <p:cNvPr id="9220" name="Text Box 4"/>
          <p:cNvSpPr txBox="1">
            <a:spLocks noChangeArrowheads="1"/>
          </p:cNvSpPr>
          <p:nvPr/>
        </p:nvSpPr>
        <p:spPr bwMode="auto">
          <a:xfrm>
            <a:off x="609600" y="2438400"/>
            <a:ext cx="7924800" cy="671513"/>
          </a:xfrm>
          <a:prstGeom prst="rect">
            <a:avLst/>
          </a:prstGeom>
          <a:noFill/>
          <a:ln w="9525">
            <a:noFill/>
            <a:miter lim="800000"/>
            <a:headEnd/>
            <a:tailEnd/>
          </a:ln>
          <a:effectLst/>
        </p:spPr>
        <p:txBody>
          <a:bodyPr>
            <a:spAutoFit/>
          </a:bodyPr>
          <a:lstStyle/>
          <a:p>
            <a:r>
              <a:rPr lang="en-US" sz="2000" b="1">
                <a:solidFill>
                  <a:srgbClr val="3C9335"/>
                </a:solidFill>
              </a:rPr>
              <a:t>Urban Areas:</a:t>
            </a:r>
            <a:r>
              <a:rPr lang="en-US"/>
              <a:t> </a:t>
            </a:r>
            <a:r>
              <a:rPr lang="en-GB" altLang="ja-JP">
                <a:ea typeface="ＭＳ Ｐゴシック" pitchFamily="-105" charset="-128"/>
              </a:rPr>
              <a:t>Air pollution, waste management (including industrial effluents    and garbage recycle) policies, environmental risks </a:t>
            </a:r>
            <a:endParaRPr lang="en-US"/>
          </a:p>
        </p:txBody>
      </p:sp>
      <p:sp>
        <p:nvSpPr>
          <p:cNvPr id="9221" name="Text Box 5"/>
          <p:cNvSpPr txBox="1">
            <a:spLocks noChangeArrowheads="1"/>
          </p:cNvSpPr>
          <p:nvPr/>
        </p:nvSpPr>
        <p:spPr bwMode="auto">
          <a:xfrm>
            <a:off x="609600" y="3657600"/>
            <a:ext cx="7772400" cy="671513"/>
          </a:xfrm>
          <a:prstGeom prst="rect">
            <a:avLst/>
          </a:prstGeom>
          <a:noFill/>
          <a:ln w="9525">
            <a:noFill/>
            <a:miter lim="800000"/>
            <a:headEnd/>
            <a:tailEnd/>
          </a:ln>
          <a:effectLst/>
        </p:spPr>
        <p:txBody>
          <a:bodyPr>
            <a:spAutoFit/>
          </a:bodyPr>
          <a:lstStyle/>
          <a:p>
            <a:pPr>
              <a:spcBef>
                <a:spcPct val="50000"/>
              </a:spcBef>
            </a:pPr>
            <a:r>
              <a:rPr lang="en-GB" altLang="ja-JP" sz="2000" b="1">
                <a:solidFill>
                  <a:srgbClr val="CC6600"/>
                </a:solidFill>
                <a:ea typeface="ＭＳ Ｐゴシック" pitchFamily="-105" charset="-128"/>
              </a:rPr>
              <a:t>Agriculture and livestock</a:t>
            </a:r>
            <a:r>
              <a:rPr lang="en-GB" altLang="ja-JP">
                <a:ea typeface="ＭＳ Ｐゴシック" pitchFamily="-105" charset="-128"/>
              </a:rPr>
              <a:t>: Contamination of soils and water with agrochemicals and sub-products of farming. Arsenic in water table</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046163" y="314325"/>
            <a:ext cx="7504112" cy="4892675"/>
          </a:xfrm>
          <a:prstGeom prst="rect">
            <a:avLst/>
          </a:prstGeom>
          <a:solidFill>
            <a:srgbClr val="E1C9DC"/>
          </a:solidFill>
          <a:ln w="41275">
            <a:solidFill>
              <a:srgbClr val="9F54AC"/>
            </a:solidFill>
            <a:miter lim="800000"/>
            <a:headEnd/>
            <a:tailEnd/>
          </a:ln>
          <a:effectLst/>
        </p:spPr>
        <p:txBody>
          <a:bodyPr wrap="none" anchor="ctr">
            <a:spAutoFit/>
          </a:bodyPr>
          <a:lstStyle/>
          <a:p>
            <a:pPr algn="ctr"/>
            <a:r>
              <a:rPr lang="en-GB" altLang="ja-JP" b="1">
                <a:ea typeface="ＭＳ Ｐゴシック" pitchFamily="-105" charset="-128"/>
              </a:rPr>
              <a:t> </a:t>
            </a:r>
            <a:r>
              <a:rPr lang="en-GB" altLang="ja-JP" sz="2400" b="1">
                <a:ea typeface="ＭＳ Ｐゴシック" pitchFamily="-105" charset="-128"/>
              </a:rPr>
              <a:t>Key competencies in Environment research fields</a:t>
            </a:r>
            <a:endParaRPr lang="es-ES_tradnl" altLang="ja-JP" sz="2400">
              <a:ea typeface="ＭＳ Ｐゴシック" pitchFamily="-105" charset="-128"/>
            </a:endParaRPr>
          </a:p>
          <a:p>
            <a:pPr algn="ctr">
              <a:spcBef>
                <a:spcPct val="80000"/>
              </a:spcBef>
            </a:pPr>
            <a:endParaRPr lang="en-GB" altLang="ja-JP" sz="2000">
              <a:ea typeface="ＭＳ Ｐゴシック" pitchFamily="-105" charset="-128"/>
            </a:endParaRPr>
          </a:p>
          <a:p>
            <a:pPr algn="ctr">
              <a:spcBef>
                <a:spcPct val="80000"/>
              </a:spcBef>
            </a:pPr>
            <a:r>
              <a:rPr lang="en-GB" altLang="ja-JP" sz="2000">
                <a:ea typeface="ＭＳ Ｐゴシック" pitchFamily="-105" charset="-128"/>
              </a:rPr>
              <a:t>Ecotoxicology</a:t>
            </a:r>
          </a:p>
          <a:p>
            <a:pPr algn="ctr">
              <a:spcBef>
                <a:spcPct val="80000"/>
              </a:spcBef>
            </a:pPr>
            <a:r>
              <a:rPr lang="en-GB" altLang="ja-JP" sz="2000">
                <a:ea typeface="ＭＳ Ｐゴシック" pitchFamily="-105" charset="-128"/>
              </a:rPr>
              <a:t>Environmental chemistry an applied physics</a:t>
            </a:r>
            <a:endParaRPr lang="es-ES_tradnl" altLang="ja-JP" sz="2000">
              <a:ea typeface="ＭＳ Ｐゴシック" pitchFamily="-105" charset="-128"/>
            </a:endParaRPr>
          </a:p>
          <a:p>
            <a:pPr algn="ctr">
              <a:spcBef>
                <a:spcPct val="80000"/>
              </a:spcBef>
            </a:pPr>
            <a:r>
              <a:rPr lang="en-GB" altLang="ja-JP" sz="2000">
                <a:ea typeface="ＭＳ Ｐゴシック" pitchFamily="-105" charset="-128"/>
              </a:rPr>
              <a:t>Agriculture and Farm technology.</a:t>
            </a:r>
            <a:endParaRPr lang="es-ES_tradnl" altLang="ja-JP" sz="2000">
              <a:ea typeface="ＭＳ Ｐゴシック" pitchFamily="-105" charset="-128"/>
            </a:endParaRPr>
          </a:p>
          <a:p>
            <a:pPr algn="ctr">
              <a:spcBef>
                <a:spcPct val="80000"/>
              </a:spcBef>
            </a:pPr>
            <a:r>
              <a:rPr lang="en-GB" altLang="ja-JP" sz="2000">
                <a:ea typeface="ＭＳ Ｐゴシック" pitchFamily="-105" charset="-128"/>
              </a:rPr>
              <a:t>Meteorology and Climatology </a:t>
            </a:r>
            <a:endParaRPr lang="es-ES_tradnl" altLang="ja-JP" sz="2000">
              <a:ea typeface="ＭＳ Ｐゴシック" pitchFamily="-105" charset="-128"/>
            </a:endParaRPr>
          </a:p>
          <a:p>
            <a:pPr algn="ctr">
              <a:spcBef>
                <a:spcPct val="80000"/>
              </a:spcBef>
            </a:pPr>
            <a:r>
              <a:rPr lang="en-GB" altLang="ja-JP" sz="2000">
                <a:ea typeface="ＭＳ Ｐゴシック" pitchFamily="-105" charset="-128"/>
              </a:rPr>
              <a:t>Social sciences applied to environmental problems</a:t>
            </a:r>
            <a:endParaRPr lang="es-ES_tradnl" altLang="ja-JP" sz="2000">
              <a:ea typeface="ＭＳ Ｐゴシック" pitchFamily="-105" charset="-128"/>
            </a:endParaRPr>
          </a:p>
          <a:p>
            <a:pPr algn="ctr">
              <a:spcBef>
                <a:spcPct val="80000"/>
              </a:spcBef>
            </a:pPr>
            <a:r>
              <a:rPr lang="en-GB" altLang="ja-JP" sz="2000">
                <a:ea typeface="ＭＳ Ｐゴシック" pitchFamily="-105" charset="-128"/>
              </a:rPr>
              <a:t>Health sciences applied to environmental problems</a:t>
            </a:r>
          </a:p>
          <a:p>
            <a:pPr algn="ctr">
              <a:spcBef>
                <a:spcPct val="80000"/>
              </a:spcBef>
            </a:pPr>
            <a:endParaRPr lang="en-GB" altLang="ja-JP" sz="2000">
              <a:ea typeface="ＭＳ Ｐゴシック" pitchFamily="-105"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304800" y="457200"/>
            <a:ext cx="8534400" cy="5510213"/>
          </a:xfrm>
          <a:prstGeom prst="rect">
            <a:avLst/>
          </a:prstGeom>
          <a:noFill/>
          <a:ln w="9525">
            <a:noFill/>
            <a:miter lim="800000"/>
            <a:headEnd/>
            <a:tailEnd/>
          </a:ln>
          <a:effectLst/>
        </p:spPr>
        <p:txBody>
          <a:bodyPr>
            <a:spAutoFit/>
          </a:bodyPr>
          <a:lstStyle/>
          <a:p>
            <a:pPr algn="ctr"/>
            <a:r>
              <a:rPr lang="en-GB" altLang="ja-JP" sz="2400" b="1">
                <a:ea typeface="ＭＳ Ｐゴシック" pitchFamily="-105" charset="-128"/>
              </a:rPr>
              <a:t>SWOT analysis of the Environment research capacity in </a:t>
            </a:r>
            <a:r>
              <a:rPr lang="en-GB" altLang="ja-JP" sz="2400" b="1" i="1">
                <a:ea typeface="ＭＳ Ｐゴシック" pitchFamily="-105" charset="-128"/>
              </a:rPr>
              <a:t>Argentina</a:t>
            </a:r>
            <a:r>
              <a:rPr lang="en-GB" altLang="ja-JP" sz="2400" b="1">
                <a:ea typeface="ＭＳ Ｐゴシック" pitchFamily="-105" charset="-128"/>
              </a:rPr>
              <a:t> </a:t>
            </a:r>
          </a:p>
          <a:p>
            <a:endParaRPr lang="en-GB" altLang="ja-JP" sz="2400" b="1">
              <a:ea typeface="ＭＳ Ｐゴシック" pitchFamily="-105" charset="-128"/>
            </a:endParaRPr>
          </a:p>
          <a:p>
            <a:endParaRPr lang="en-GB" altLang="ja-JP" b="1">
              <a:ea typeface="ＭＳ Ｐゴシック" pitchFamily="-105" charset="-128"/>
            </a:endParaRPr>
          </a:p>
          <a:p>
            <a:pPr>
              <a:spcBef>
                <a:spcPct val="25000"/>
              </a:spcBef>
            </a:pPr>
            <a:r>
              <a:rPr lang="en-GB" altLang="ja-JP" b="1">
                <a:solidFill>
                  <a:schemeClr val="accent2"/>
                </a:solidFill>
                <a:ea typeface="ＭＳ Ｐゴシック" pitchFamily="-105" charset="-128"/>
              </a:rPr>
              <a:t>Strengths:</a:t>
            </a:r>
            <a:r>
              <a:rPr lang="en-GB" altLang="ja-JP" b="1">
                <a:ea typeface="ＭＳ Ｐゴシック" pitchFamily="-105" charset="-128"/>
              </a:rPr>
              <a:t> </a:t>
            </a:r>
            <a:r>
              <a:rPr lang="en-GB" altLang="ja-JP">
                <a:ea typeface="ＭＳ Ｐゴシック" pitchFamily="-105" charset="-128"/>
              </a:rPr>
              <a:t>Appropriate human resources and research infrastructures, with high level of education and training in R&amp;D, </a:t>
            </a:r>
          </a:p>
          <a:p>
            <a:pPr>
              <a:spcBef>
                <a:spcPct val="25000"/>
              </a:spcBef>
            </a:pPr>
            <a:endParaRPr lang="en-GB" altLang="ja-JP" b="1">
              <a:ea typeface="ＭＳ Ｐゴシック" pitchFamily="-105" charset="-128"/>
            </a:endParaRPr>
          </a:p>
          <a:p>
            <a:pPr>
              <a:spcBef>
                <a:spcPct val="25000"/>
              </a:spcBef>
            </a:pPr>
            <a:r>
              <a:rPr lang="en-GB" altLang="ja-JP" b="1">
                <a:solidFill>
                  <a:srgbClr val="D24A5D"/>
                </a:solidFill>
                <a:ea typeface="ＭＳ Ｐゴシック" pitchFamily="-105" charset="-128"/>
              </a:rPr>
              <a:t>Weaknesses </a:t>
            </a:r>
            <a:r>
              <a:rPr lang="en-GB" altLang="ja-JP">
                <a:ea typeface="ＭＳ Ｐゴシック" pitchFamily="-105" charset="-128"/>
              </a:rPr>
              <a:t>Lack of articulation between different areas/institutions, lack of multidisciplinary conjunction of efforts. Lack of integration with policy makers and stakeholders </a:t>
            </a:r>
          </a:p>
          <a:p>
            <a:pPr>
              <a:spcBef>
                <a:spcPct val="25000"/>
              </a:spcBef>
            </a:pPr>
            <a:endParaRPr lang="en-GB" altLang="ja-JP">
              <a:ea typeface="ＭＳ Ｐゴシック" pitchFamily="-105" charset="-128"/>
            </a:endParaRPr>
          </a:p>
          <a:p>
            <a:pPr>
              <a:spcBef>
                <a:spcPct val="25000"/>
              </a:spcBef>
            </a:pPr>
            <a:r>
              <a:rPr lang="en-GB" altLang="ja-JP" b="1">
                <a:solidFill>
                  <a:srgbClr val="3C9335"/>
                </a:solidFill>
                <a:ea typeface="ＭＳ Ｐゴシック" pitchFamily="-105" charset="-128"/>
              </a:rPr>
              <a:t>Opportunities</a:t>
            </a:r>
            <a:r>
              <a:rPr lang="en-GB" altLang="ja-JP" b="1">
                <a:ea typeface="ＭＳ Ｐゴシック" pitchFamily="-105" charset="-128"/>
              </a:rPr>
              <a:t> </a:t>
            </a:r>
            <a:r>
              <a:rPr lang="en-GB" altLang="ja-JP">
                <a:ea typeface="ＭＳ Ｐゴシック" pitchFamily="-105" charset="-128"/>
              </a:rPr>
              <a:t>Integration within groups in Argentina and Latin America to solve commons problems.</a:t>
            </a:r>
          </a:p>
          <a:p>
            <a:pPr>
              <a:spcBef>
                <a:spcPct val="25000"/>
              </a:spcBef>
            </a:pPr>
            <a:endParaRPr lang="en-GB" altLang="ja-JP" b="1">
              <a:ea typeface="ＭＳ Ｐゴシック" pitchFamily="-105" charset="-128"/>
            </a:endParaRPr>
          </a:p>
          <a:p>
            <a:pPr>
              <a:spcBef>
                <a:spcPct val="25000"/>
              </a:spcBef>
            </a:pPr>
            <a:r>
              <a:rPr lang="en-GB" altLang="ja-JP" b="1">
                <a:solidFill>
                  <a:srgbClr val="CC6600"/>
                </a:solidFill>
                <a:ea typeface="ＭＳ Ｐゴシック" pitchFamily="-105" charset="-128"/>
              </a:rPr>
              <a:t>Threats:</a:t>
            </a:r>
            <a:r>
              <a:rPr lang="en-GB" altLang="ja-JP" b="1">
                <a:ea typeface="ＭＳ Ｐゴシック" pitchFamily="-105" charset="-128"/>
              </a:rPr>
              <a:t> </a:t>
            </a:r>
            <a:r>
              <a:rPr lang="en-GB" altLang="ja-JP">
                <a:ea typeface="ＭＳ Ｐゴシック" pitchFamily="-105" charset="-128"/>
              </a:rPr>
              <a:t>Short term vision of Policy makers, and lack of continuity of environmental policies.</a:t>
            </a:r>
          </a:p>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C_00350001JPEG of_1"/>
          <p:cNvPicPr>
            <a:picLocks noChangeAspect="1" noChangeArrowheads="1"/>
          </p:cNvPicPr>
          <p:nvPr/>
        </p:nvPicPr>
        <p:blipFill>
          <a:blip r:embed="rId2" cstate="print"/>
          <a:srcRect/>
          <a:stretch>
            <a:fillRect/>
          </a:stretch>
        </p:blipFill>
        <p:spPr bwMode="auto">
          <a:xfrm>
            <a:off x="0" y="0"/>
            <a:ext cx="9180513" cy="6996113"/>
          </a:xfrm>
          <a:prstGeom prst="rect">
            <a:avLst/>
          </a:prstGeom>
          <a:noFill/>
          <a:ln w="9525">
            <a:noFill/>
            <a:miter lim="800000"/>
            <a:headEnd/>
            <a:tailEnd/>
          </a:ln>
        </p:spPr>
      </p:pic>
      <p:sp>
        <p:nvSpPr>
          <p:cNvPr id="6147" name="WordArt 3"/>
          <p:cNvSpPr>
            <a:spLocks noChangeArrowheads="1" noChangeShapeType="1" noTextEdit="1"/>
          </p:cNvSpPr>
          <p:nvPr/>
        </p:nvSpPr>
        <p:spPr bwMode="auto">
          <a:xfrm>
            <a:off x="6781800" y="5106988"/>
            <a:ext cx="1476375" cy="1751012"/>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GB" sz="3600" kern="10">
                <a:ln w="9525">
                  <a:round/>
                  <a:headEnd/>
                  <a:tailEnd/>
                </a:ln>
                <a:gradFill rotWithShape="0">
                  <a:gsLst>
                    <a:gs pos="0">
                      <a:srgbClr val="FFE701"/>
                    </a:gs>
                    <a:gs pos="100000">
                      <a:srgbClr val="FE3E02"/>
                    </a:gs>
                  </a:gsLst>
                  <a:lin ang="5400000" scaled="1"/>
                </a:gradFill>
                <a:latin typeface="Impact"/>
              </a:rPr>
              <a:t>Thanks!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52400" y="152400"/>
          <a:ext cx="3817938" cy="6553200"/>
        </p:xfrm>
        <a:graphic>
          <a:graphicData uri="http://schemas.openxmlformats.org/presentationml/2006/ole">
            <p:oleObj spid="_x0000_s43010" name="Image" r:id="rId3" imgW="6148200" imgH="10556104" progId="Photoshop.Image.8">
              <p:embed/>
            </p:oleObj>
          </a:graphicData>
        </a:graphic>
      </p:graphicFrame>
      <p:grpSp>
        <p:nvGrpSpPr>
          <p:cNvPr id="2" name="Group 18"/>
          <p:cNvGrpSpPr>
            <a:grpSpLocks/>
          </p:cNvGrpSpPr>
          <p:nvPr/>
        </p:nvGrpSpPr>
        <p:grpSpPr bwMode="auto">
          <a:xfrm>
            <a:off x="990600" y="152400"/>
            <a:ext cx="7543800" cy="2051050"/>
            <a:chOff x="624" y="96"/>
            <a:chExt cx="4752" cy="1292"/>
          </a:xfrm>
        </p:grpSpPr>
        <p:sp>
          <p:nvSpPr>
            <p:cNvPr id="5123" name="Oval 3"/>
            <p:cNvSpPr>
              <a:spLocks noChangeArrowheads="1"/>
            </p:cNvSpPr>
            <p:nvPr/>
          </p:nvSpPr>
          <p:spPr bwMode="auto">
            <a:xfrm>
              <a:off x="624" y="96"/>
              <a:ext cx="816" cy="1008"/>
            </a:xfrm>
            <a:prstGeom prst="ellipse">
              <a:avLst/>
            </a:prstGeom>
            <a:noFill/>
            <a:ln w="28575">
              <a:solidFill>
                <a:srgbClr val="E6CCBC"/>
              </a:solidFill>
              <a:round/>
              <a:headEnd/>
              <a:tailEnd/>
            </a:ln>
            <a:effectLst/>
          </p:spPr>
          <p:txBody>
            <a:bodyPr wrap="none" anchor="ctr"/>
            <a:lstStyle/>
            <a:p>
              <a:endParaRPr lang="en-GB"/>
            </a:p>
          </p:txBody>
        </p:sp>
        <p:sp>
          <p:nvSpPr>
            <p:cNvPr id="5128" name="Text Box 8"/>
            <p:cNvSpPr txBox="1">
              <a:spLocks noChangeArrowheads="1"/>
            </p:cNvSpPr>
            <p:nvPr/>
          </p:nvSpPr>
          <p:spPr bwMode="auto">
            <a:xfrm>
              <a:off x="2832" y="240"/>
              <a:ext cx="2544" cy="1148"/>
            </a:xfrm>
            <a:prstGeom prst="rect">
              <a:avLst/>
            </a:prstGeom>
            <a:solidFill>
              <a:srgbClr val="E6CCBC"/>
            </a:solidFill>
            <a:ln w="28575">
              <a:solidFill>
                <a:srgbClr val="800000"/>
              </a:solidFill>
              <a:miter lim="800000"/>
              <a:headEnd/>
              <a:tailEnd/>
            </a:ln>
            <a:effectLst/>
          </p:spPr>
          <p:txBody>
            <a:bodyPr>
              <a:spAutoFit/>
            </a:bodyPr>
            <a:lstStyle/>
            <a:p>
              <a:pPr>
                <a:spcBef>
                  <a:spcPct val="50000"/>
                </a:spcBef>
              </a:pPr>
              <a:r>
                <a:rPr lang="en-GB" altLang="ja-JP" sz="1400">
                  <a:ea typeface="ＭＳ Ｐゴシック" pitchFamily="-105" charset="-128"/>
                </a:rPr>
                <a:t>The North-West portion of the country has mountains, deserts and a special subtropical forest, the “yunga” particularly reach in biodiversity. The eastern part of the region is dominated by the “Monte Chaqueño” a woody dry forest. Deforestation due to agriculture pressure, floods and droughts and social unrest for land competence are common threads.</a:t>
              </a:r>
              <a:endParaRPr lang="en-US" sz="1400"/>
            </a:p>
          </p:txBody>
        </p:sp>
        <p:sp>
          <p:nvSpPr>
            <p:cNvPr id="5129" name="Line 9"/>
            <p:cNvSpPr>
              <a:spLocks noChangeShapeType="1"/>
            </p:cNvSpPr>
            <p:nvPr/>
          </p:nvSpPr>
          <p:spPr bwMode="auto">
            <a:xfrm flipH="1">
              <a:off x="1056" y="528"/>
              <a:ext cx="1680" cy="48"/>
            </a:xfrm>
            <a:prstGeom prst="line">
              <a:avLst/>
            </a:prstGeom>
            <a:noFill/>
            <a:ln w="28575">
              <a:solidFill>
                <a:srgbClr val="E6CCBC"/>
              </a:solidFill>
              <a:round/>
              <a:headEnd/>
              <a:tailEnd type="triangle" w="med" len="med"/>
            </a:ln>
            <a:effectLst/>
          </p:spPr>
          <p:txBody>
            <a:bodyPr/>
            <a:lstStyle/>
            <a:p>
              <a:endParaRPr lang="en-GB"/>
            </a:p>
          </p:txBody>
        </p:sp>
      </p:grpSp>
      <p:grpSp>
        <p:nvGrpSpPr>
          <p:cNvPr id="3" name="Group 19"/>
          <p:cNvGrpSpPr>
            <a:grpSpLocks/>
          </p:cNvGrpSpPr>
          <p:nvPr/>
        </p:nvGrpSpPr>
        <p:grpSpPr bwMode="auto">
          <a:xfrm>
            <a:off x="1981200" y="381000"/>
            <a:ext cx="6858000" cy="2098675"/>
            <a:chOff x="1248" y="240"/>
            <a:chExt cx="4320" cy="1322"/>
          </a:xfrm>
        </p:grpSpPr>
        <p:sp>
          <p:nvSpPr>
            <p:cNvPr id="5124" name="Oval 4"/>
            <p:cNvSpPr>
              <a:spLocks noChangeArrowheads="1"/>
            </p:cNvSpPr>
            <p:nvPr/>
          </p:nvSpPr>
          <p:spPr bwMode="auto">
            <a:xfrm>
              <a:off x="1248" y="240"/>
              <a:ext cx="1008" cy="1008"/>
            </a:xfrm>
            <a:prstGeom prst="ellipse">
              <a:avLst/>
            </a:prstGeom>
            <a:noFill/>
            <a:ln w="28575">
              <a:solidFill>
                <a:srgbClr val="C3ECF9"/>
              </a:solidFill>
              <a:round/>
              <a:headEnd/>
              <a:tailEnd/>
            </a:ln>
            <a:effectLst/>
          </p:spPr>
          <p:txBody>
            <a:bodyPr wrap="none" anchor="ctr"/>
            <a:lstStyle/>
            <a:p>
              <a:endParaRPr lang="en-GB"/>
            </a:p>
          </p:txBody>
        </p:sp>
        <p:sp>
          <p:nvSpPr>
            <p:cNvPr id="5130" name="Text Box 10"/>
            <p:cNvSpPr txBox="1">
              <a:spLocks noChangeArrowheads="1"/>
            </p:cNvSpPr>
            <p:nvPr/>
          </p:nvSpPr>
          <p:spPr bwMode="auto">
            <a:xfrm>
              <a:off x="2928" y="816"/>
              <a:ext cx="2640" cy="746"/>
            </a:xfrm>
            <a:prstGeom prst="rect">
              <a:avLst/>
            </a:prstGeom>
            <a:solidFill>
              <a:srgbClr val="C3ECF9"/>
            </a:solidFill>
            <a:ln w="28575">
              <a:solidFill>
                <a:srgbClr val="0000FF"/>
              </a:solidFill>
              <a:miter lim="800000"/>
              <a:headEnd/>
              <a:tailEnd/>
            </a:ln>
            <a:effectLst/>
          </p:spPr>
          <p:txBody>
            <a:bodyPr>
              <a:spAutoFit/>
            </a:bodyPr>
            <a:lstStyle/>
            <a:p>
              <a:pPr>
                <a:spcBef>
                  <a:spcPct val="50000"/>
                </a:spcBef>
              </a:pPr>
              <a:r>
                <a:rPr lang="en-GB" altLang="ja-JP" sz="1400">
                  <a:ea typeface="ＭＳ Ｐゴシック" pitchFamily="-105" charset="-128"/>
                </a:rPr>
                <a:t>The North Eastern part has abundance of water, a minimum rest of subtropical jungle (preserved in a National park), forest plantation (mainly Pines) and cattle ranches. Main problems are floods, droughts and land use changes.</a:t>
              </a:r>
              <a:endParaRPr lang="en-US" sz="1400"/>
            </a:p>
          </p:txBody>
        </p:sp>
        <p:sp>
          <p:nvSpPr>
            <p:cNvPr id="5131" name="Line 11"/>
            <p:cNvSpPr>
              <a:spLocks noChangeShapeType="1"/>
            </p:cNvSpPr>
            <p:nvPr/>
          </p:nvSpPr>
          <p:spPr bwMode="auto">
            <a:xfrm flipH="1" flipV="1">
              <a:off x="1920" y="768"/>
              <a:ext cx="1056" cy="528"/>
            </a:xfrm>
            <a:prstGeom prst="line">
              <a:avLst/>
            </a:prstGeom>
            <a:noFill/>
            <a:ln w="34925">
              <a:solidFill>
                <a:srgbClr val="C3ECF9"/>
              </a:solidFill>
              <a:round/>
              <a:headEnd/>
              <a:tailEnd type="triangle" w="med" len="med"/>
            </a:ln>
            <a:effectLst/>
          </p:spPr>
          <p:txBody>
            <a:bodyPr/>
            <a:lstStyle/>
            <a:p>
              <a:endParaRPr lang="en-GB"/>
            </a:p>
          </p:txBody>
        </p:sp>
      </p:grpSp>
      <p:grpSp>
        <p:nvGrpSpPr>
          <p:cNvPr id="4" name="Group 20"/>
          <p:cNvGrpSpPr>
            <a:grpSpLocks/>
          </p:cNvGrpSpPr>
          <p:nvPr/>
        </p:nvGrpSpPr>
        <p:grpSpPr bwMode="auto">
          <a:xfrm>
            <a:off x="457200" y="1524000"/>
            <a:ext cx="8458200" cy="2968625"/>
            <a:chOff x="288" y="960"/>
            <a:chExt cx="5328" cy="1870"/>
          </a:xfrm>
        </p:grpSpPr>
        <p:sp>
          <p:nvSpPr>
            <p:cNvPr id="5126" name="Oval 6"/>
            <p:cNvSpPr>
              <a:spLocks noChangeArrowheads="1"/>
            </p:cNvSpPr>
            <p:nvPr/>
          </p:nvSpPr>
          <p:spPr bwMode="auto">
            <a:xfrm>
              <a:off x="288" y="960"/>
              <a:ext cx="816" cy="1200"/>
            </a:xfrm>
            <a:prstGeom prst="ellipse">
              <a:avLst/>
            </a:prstGeom>
            <a:noFill/>
            <a:ln w="31750">
              <a:solidFill>
                <a:srgbClr val="EADCA0"/>
              </a:solidFill>
              <a:round/>
              <a:headEnd/>
              <a:tailEnd/>
            </a:ln>
            <a:effectLst/>
          </p:spPr>
          <p:txBody>
            <a:bodyPr wrap="none" anchor="ctr"/>
            <a:lstStyle/>
            <a:p>
              <a:endParaRPr lang="en-GB"/>
            </a:p>
          </p:txBody>
        </p:sp>
        <p:sp>
          <p:nvSpPr>
            <p:cNvPr id="5132" name="Text Box 12"/>
            <p:cNvSpPr txBox="1">
              <a:spLocks noChangeArrowheads="1"/>
            </p:cNvSpPr>
            <p:nvPr/>
          </p:nvSpPr>
          <p:spPr bwMode="auto">
            <a:xfrm>
              <a:off x="2736" y="1680"/>
              <a:ext cx="2880" cy="1150"/>
            </a:xfrm>
            <a:prstGeom prst="rect">
              <a:avLst/>
            </a:prstGeom>
            <a:solidFill>
              <a:srgbClr val="EADCA0"/>
            </a:solidFill>
            <a:ln w="31750">
              <a:solidFill>
                <a:srgbClr val="A29926"/>
              </a:solidFill>
              <a:miter lim="800000"/>
              <a:headEnd/>
              <a:tailEnd/>
            </a:ln>
            <a:effectLst/>
          </p:spPr>
          <p:txBody>
            <a:bodyPr>
              <a:spAutoFit/>
            </a:bodyPr>
            <a:lstStyle/>
            <a:p>
              <a:pPr>
                <a:spcBef>
                  <a:spcPct val="50000"/>
                </a:spcBef>
              </a:pPr>
              <a:r>
                <a:rPr lang="en-GB" altLang="ja-JP" sz="1400">
                  <a:ea typeface="ＭＳ Ｐゴシック" pitchFamily="-105" charset="-128"/>
                </a:rPr>
                <a:t>The West Central part is dominated by desert environments, but trough irrigation an oasis economy is flourishing. Intensive agriculture, fruits and wine production are the drivers of the economic activity. The principal concern is the dependency on the snow accumulated in the high mountain for irrigation. Climate change models forecast future scenarios of water shortage. </a:t>
              </a:r>
              <a:endParaRPr lang="en-US" sz="1400"/>
            </a:p>
          </p:txBody>
        </p:sp>
        <p:sp>
          <p:nvSpPr>
            <p:cNvPr id="5133" name="Line 13"/>
            <p:cNvSpPr>
              <a:spLocks noChangeShapeType="1"/>
            </p:cNvSpPr>
            <p:nvPr/>
          </p:nvSpPr>
          <p:spPr bwMode="auto">
            <a:xfrm flipH="1" flipV="1">
              <a:off x="768" y="1440"/>
              <a:ext cx="1872" cy="528"/>
            </a:xfrm>
            <a:prstGeom prst="line">
              <a:avLst/>
            </a:prstGeom>
            <a:noFill/>
            <a:ln w="31750">
              <a:solidFill>
                <a:srgbClr val="EADCA0"/>
              </a:solidFill>
              <a:round/>
              <a:headEnd/>
              <a:tailEnd type="triangle" w="med" len="med"/>
            </a:ln>
            <a:effectLst/>
          </p:spPr>
          <p:txBody>
            <a:bodyPr/>
            <a:lstStyle/>
            <a:p>
              <a:endParaRPr lang="en-GB"/>
            </a:p>
          </p:txBody>
        </p:sp>
      </p:grpSp>
      <p:grpSp>
        <p:nvGrpSpPr>
          <p:cNvPr id="5" name="Group 21"/>
          <p:cNvGrpSpPr>
            <a:grpSpLocks/>
          </p:cNvGrpSpPr>
          <p:nvPr/>
        </p:nvGrpSpPr>
        <p:grpSpPr bwMode="auto">
          <a:xfrm>
            <a:off x="1676400" y="1600200"/>
            <a:ext cx="7010400" cy="3597275"/>
            <a:chOff x="1056" y="1008"/>
            <a:chExt cx="4416" cy="2266"/>
          </a:xfrm>
        </p:grpSpPr>
        <p:sp>
          <p:nvSpPr>
            <p:cNvPr id="5125" name="Oval 5"/>
            <p:cNvSpPr>
              <a:spLocks noChangeArrowheads="1"/>
            </p:cNvSpPr>
            <p:nvPr/>
          </p:nvSpPr>
          <p:spPr bwMode="auto">
            <a:xfrm>
              <a:off x="1056" y="1008"/>
              <a:ext cx="912" cy="1296"/>
            </a:xfrm>
            <a:prstGeom prst="ellipse">
              <a:avLst/>
            </a:prstGeom>
            <a:noFill/>
            <a:ln w="28575">
              <a:solidFill>
                <a:srgbClr val="ACEBA7"/>
              </a:solidFill>
              <a:round/>
              <a:headEnd/>
              <a:tailEnd/>
            </a:ln>
            <a:effectLst/>
          </p:spPr>
          <p:txBody>
            <a:bodyPr wrap="none" anchor="ctr"/>
            <a:lstStyle/>
            <a:p>
              <a:endParaRPr lang="en-GB"/>
            </a:p>
          </p:txBody>
        </p:sp>
        <p:sp>
          <p:nvSpPr>
            <p:cNvPr id="5134" name="Text Box 14"/>
            <p:cNvSpPr txBox="1">
              <a:spLocks noChangeArrowheads="1"/>
            </p:cNvSpPr>
            <p:nvPr/>
          </p:nvSpPr>
          <p:spPr bwMode="auto">
            <a:xfrm>
              <a:off x="2688" y="2256"/>
              <a:ext cx="2784" cy="1018"/>
            </a:xfrm>
            <a:prstGeom prst="rect">
              <a:avLst/>
            </a:prstGeom>
            <a:solidFill>
              <a:srgbClr val="ACEBA7"/>
            </a:solidFill>
            <a:ln w="34925">
              <a:solidFill>
                <a:srgbClr val="3C9335"/>
              </a:solidFill>
              <a:miter lim="800000"/>
              <a:headEnd/>
              <a:tailEnd/>
            </a:ln>
            <a:effectLst/>
          </p:spPr>
          <p:txBody>
            <a:bodyPr>
              <a:spAutoFit/>
            </a:bodyPr>
            <a:lstStyle/>
            <a:p>
              <a:pPr>
                <a:spcBef>
                  <a:spcPct val="50000"/>
                </a:spcBef>
              </a:pPr>
              <a:r>
                <a:rPr lang="en-GB" altLang="ja-JP" sz="1400">
                  <a:ea typeface="ＭＳ Ｐゴシック" pitchFamily="-105" charset="-128"/>
                </a:rPr>
                <a:t>The Central Pampas is a flat plain with the landscape dominated by extensive agriculture (corn, wheat, sunflower, and soybean) and cattle “estancias”. The main environmental problems are floods, drought, and water pollution. In this region, are also concentrated more that the 50 percent of the total population, mostly in big urban areas.</a:t>
              </a:r>
              <a:endParaRPr lang="en-US" sz="1400"/>
            </a:p>
          </p:txBody>
        </p:sp>
        <p:sp>
          <p:nvSpPr>
            <p:cNvPr id="5135" name="Line 15"/>
            <p:cNvSpPr>
              <a:spLocks noChangeShapeType="1"/>
            </p:cNvSpPr>
            <p:nvPr/>
          </p:nvSpPr>
          <p:spPr bwMode="auto">
            <a:xfrm flipH="1" flipV="1">
              <a:off x="1536" y="1824"/>
              <a:ext cx="1056" cy="816"/>
            </a:xfrm>
            <a:prstGeom prst="line">
              <a:avLst/>
            </a:prstGeom>
            <a:noFill/>
            <a:ln w="31750">
              <a:solidFill>
                <a:srgbClr val="ACEBA7"/>
              </a:solidFill>
              <a:round/>
              <a:headEnd/>
              <a:tailEnd type="triangle" w="med" len="med"/>
            </a:ln>
            <a:effectLst/>
          </p:spPr>
          <p:txBody>
            <a:bodyPr/>
            <a:lstStyle/>
            <a:p>
              <a:endParaRPr lang="en-GB"/>
            </a:p>
          </p:txBody>
        </p:sp>
      </p:grpSp>
      <p:grpSp>
        <p:nvGrpSpPr>
          <p:cNvPr id="6" name="Group 22"/>
          <p:cNvGrpSpPr>
            <a:grpSpLocks/>
          </p:cNvGrpSpPr>
          <p:nvPr/>
        </p:nvGrpSpPr>
        <p:grpSpPr bwMode="auto">
          <a:xfrm>
            <a:off x="685800" y="3124200"/>
            <a:ext cx="8229600" cy="3657600"/>
            <a:chOff x="432" y="1968"/>
            <a:chExt cx="5184" cy="2304"/>
          </a:xfrm>
        </p:grpSpPr>
        <p:sp>
          <p:nvSpPr>
            <p:cNvPr id="5127" name="Oval 7"/>
            <p:cNvSpPr>
              <a:spLocks noChangeArrowheads="1"/>
            </p:cNvSpPr>
            <p:nvPr/>
          </p:nvSpPr>
          <p:spPr bwMode="auto">
            <a:xfrm>
              <a:off x="432" y="1968"/>
              <a:ext cx="1008" cy="2016"/>
            </a:xfrm>
            <a:prstGeom prst="ellipse">
              <a:avLst/>
            </a:prstGeom>
            <a:noFill/>
            <a:ln w="28575">
              <a:solidFill>
                <a:srgbClr val="FBCDD8"/>
              </a:solidFill>
              <a:round/>
              <a:headEnd/>
              <a:tailEnd/>
            </a:ln>
            <a:effectLst/>
          </p:spPr>
          <p:txBody>
            <a:bodyPr wrap="none" anchor="ctr"/>
            <a:lstStyle/>
            <a:p>
              <a:endParaRPr lang="en-GB"/>
            </a:p>
          </p:txBody>
        </p:sp>
        <p:sp>
          <p:nvSpPr>
            <p:cNvPr id="5136" name="Text Box 16"/>
            <p:cNvSpPr txBox="1">
              <a:spLocks noChangeArrowheads="1"/>
            </p:cNvSpPr>
            <p:nvPr/>
          </p:nvSpPr>
          <p:spPr bwMode="auto">
            <a:xfrm>
              <a:off x="2928" y="3120"/>
              <a:ext cx="2688" cy="1152"/>
            </a:xfrm>
            <a:prstGeom prst="rect">
              <a:avLst/>
            </a:prstGeom>
            <a:solidFill>
              <a:srgbClr val="FBCDD8"/>
            </a:solidFill>
            <a:ln w="34925">
              <a:solidFill>
                <a:srgbClr val="D24A5D"/>
              </a:solidFill>
              <a:miter lim="800000"/>
              <a:headEnd/>
              <a:tailEnd/>
            </a:ln>
            <a:effectLst/>
          </p:spPr>
          <p:txBody>
            <a:bodyPr>
              <a:spAutoFit/>
            </a:bodyPr>
            <a:lstStyle/>
            <a:p>
              <a:pPr>
                <a:spcBef>
                  <a:spcPct val="50000"/>
                </a:spcBef>
              </a:pPr>
              <a:r>
                <a:rPr lang="en-GB" altLang="ja-JP" sz="1400">
                  <a:ea typeface="ＭＳ Ｐゴシック" pitchFamily="-105" charset="-128"/>
                </a:rPr>
                <a:t>The Patagonia occupies the southern part of Argentina. It is a complex region mainly dominated by a windy steppe, with an extensive marine littoral, and in the west portion, a narrow frame of mixed southern beech forest (the Andino-Patagonica Forest). Patagonia is recognized as one of the most suitable areas of the world to produce wind electricity.</a:t>
              </a:r>
              <a:endParaRPr lang="en-US" sz="1400"/>
            </a:p>
          </p:txBody>
        </p:sp>
        <p:sp>
          <p:nvSpPr>
            <p:cNvPr id="5137" name="Line 17"/>
            <p:cNvSpPr>
              <a:spLocks noChangeShapeType="1"/>
            </p:cNvSpPr>
            <p:nvPr/>
          </p:nvSpPr>
          <p:spPr bwMode="auto">
            <a:xfrm flipH="1" flipV="1">
              <a:off x="960" y="2832"/>
              <a:ext cx="1920" cy="1008"/>
            </a:xfrm>
            <a:prstGeom prst="line">
              <a:avLst/>
            </a:prstGeom>
            <a:noFill/>
            <a:ln w="31750">
              <a:solidFill>
                <a:srgbClr val="FBCDD8"/>
              </a:solidFill>
              <a:round/>
              <a:headEnd/>
              <a:tailEnd type="triangle" w="med" len="med"/>
            </a:ln>
            <a:effectLst/>
          </p:spPr>
          <p:txBody>
            <a:bodyPr/>
            <a:lstStyle/>
            <a:p>
              <a:endParaRPr lang="en-GB"/>
            </a:p>
          </p:txBody>
        </p:sp>
      </p:grpSp>
      <p:sp>
        <p:nvSpPr>
          <p:cNvPr id="5143" name="Text Box 23"/>
          <p:cNvSpPr txBox="1">
            <a:spLocks noChangeArrowheads="1"/>
          </p:cNvSpPr>
          <p:nvPr/>
        </p:nvSpPr>
        <p:spPr bwMode="auto">
          <a:xfrm>
            <a:off x="4267200" y="228600"/>
            <a:ext cx="4876800" cy="2243138"/>
          </a:xfrm>
          <a:prstGeom prst="rect">
            <a:avLst/>
          </a:prstGeom>
          <a:noFill/>
          <a:ln w="9525">
            <a:noFill/>
            <a:miter lim="800000"/>
            <a:headEnd/>
            <a:tailEnd/>
          </a:ln>
          <a:effectLst/>
        </p:spPr>
        <p:txBody>
          <a:bodyPr>
            <a:spAutoFit/>
          </a:bodyPr>
          <a:lstStyle/>
          <a:p>
            <a:pPr>
              <a:spcBef>
                <a:spcPct val="50000"/>
              </a:spcBef>
            </a:pPr>
            <a:r>
              <a:rPr lang="en-US" sz="2400" b="1"/>
              <a:t>Argentine ecological regions</a:t>
            </a:r>
          </a:p>
          <a:p>
            <a:pPr>
              <a:spcBef>
                <a:spcPct val="50000"/>
              </a:spcBef>
            </a:pPr>
            <a:r>
              <a:rPr lang="en-GB" altLang="ja-JP" b="1">
                <a:ea typeface="ＭＳ Ｐゴシック" pitchFamily="-105" charset="-128"/>
              </a:rPr>
              <a:t>Argentina is extended from 22° L.S. to 55°L.S. with a wide diversity of climates and environments. However, five main ecological regions are easily recognized. Each one has particular environmental characteristics and problems.</a:t>
            </a:r>
            <a:r>
              <a:rPr lang="en-GB" altLang="ja-JP">
                <a:ea typeface="ＭＳ Ｐゴシック" pitchFamily="-105" charset="-128"/>
              </a:rPr>
              <a: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143"/>
                                        </p:tgtEl>
                                        <p:attrNameLst>
                                          <p:attrName>ppt_x</p:attrName>
                                        </p:attrNameLst>
                                      </p:cBhvr>
                                      <p:tavLst>
                                        <p:tav tm="0">
                                          <p:val>
                                            <p:strVal val="ppt_x"/>
                                          </p:val>
                                        </p:tav>
                                        <p:tav tm="100000">
                                          <p:val>
                                            <p:strVal val="ppt_x"/>
                                          </p:val>
                                        </p:tav>
                                      </p:tavLst>
                                    </p:anim>
                                    <p:anim calcmode="lin" valueType="num">
                                      <p:cBhvr additive="base">
                                        <p:cTn id="7" dur="500"/>
                                        <p:tgtEl>
                                          <p:spTgt spid="5143"/>
                                        </p:tgtEl>
                                        <p:attrNameLst>
                                          <p:attrName>ppt_y</p:attrName>
                                        </p:attrNameLst>
                                      </p:cBhvr>
                                      <p:tavLst>
                                        <p:tav tm="0">
                                          <p:val>
                                            <p:strVal val="ppt_y"/>
                                          </p:val>
                                        </p:tav>
                                        <p:tav tm="100000">
                                          <p:val>
                                            <p:strVal val="1+ppt_h/2"/>
                                          </p:val>
                                        </p:tav>
                                      </p:tavLst>
                                    </p:anim>
                                    <p:set>
                                      <p:cBhvr>
                                        <p:cTn id="8" dur="1" fill="hold">
                                          <p:stCondLst>
                                            <p:cond delay="499"/>
                                          </p:stCondLst>
                                        </p:cTn>
                                        <p:tgtEl>
                                          <p:spTgt spid="514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xit" presetSubtype="16" fill="hold" nodeType="clickEffect">
                                  <p:stCondLst>
                                    <p:cond delay="0"/>
                                  </p:stCondLst>
                                  <p:childTnLst>
                                    <p:animEffect transition="out" filter="diamond(in)">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nodeType="clickEffect">
                                  <p:stCondLst>
                                    <p:cond delay="0"/>
                                  </p:stCondLst>
                                  <p:childTnLst>
                                    <p:animEffect transition="out" filter="blinds(horizontal)">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ox(in)">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xit" presetSubtype="10" fill="hold" nodeType="clickEffect">
                                  <p:stCondLst>
                                    <p:cond delay="0"/>
                                  </p:stCondLst>
                                  <p:childTnLst>
                                    <p:animEffect transition="out" filter="checkerboard(across)">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52400" y="0"/>
          <a:ext cx="3995738" cy="6858000"/>
        </p:xfrm>
        <a:graphic>
          <a:graphicData uri="http://schemas.openxmlformats.org/presentationml/2006/ole">
            <p:oleObj spid="_x0000_s10242" name="Image" r:id="rId3" imgW="6148200" imgH="10556104" progId="Photoshop.Image.8">
              <p:embed/>
            </p:oleObj>
          </a:graphicData>
        </a:graphic>
      </p:graphicFrame>
      <p:sp>
        <p:nvSpPr>
          <p:cNvPr id="10243" name="Text Box 3"/>
          <p:cNvSpPr txBox="1">
            <a:spLocks noChangeArrowheads="1"/>
          </p:cNvSpPr>
          <p:nvPr/>
        </p:nvSpPr>
        <p:spPr bwMode="auto">
          <a:xfrm>
            <a:off x="4267200" y="152400"/>
            <a:ext cx="3962400" cy="396875"/>
          </a:xfrm>
          <a:prstGeom prst="rect">
            <a:avLst/>
          </a:prstGeom>
          <a:noFill/>
          <a:ln w="9525">
            <a:noFill/>
            <a:miter lim="800000"/>
            <a:headEnd/>
            <a:tailEnd/>
          </a:ln>
          <a:effectLst/>
        </p:spPr>
        <p:txBody>
          <a:bodyPr>
            <a:spAutoFit/>
          </a:bodyPr>
          <a:lstStyle/>
          <a:p>
            <a:pPr>
              <a:spcBef>
                <a:spcPct val="50000"/>
              </a:spcBef>
            </a:pPr>
            <a:r>
              <a:rPr lang="en-US" sz="2000" b="1">
                <a:solidFill>
                  <a:srgbClr val="D24A5D"/>
                </a:solidFill>
              </a:rPr>
              <a:t>Climate Change Predictions</a:t>
            </a:r>
          </a:p>
        </p:txBody>
      </p:sp>
      <p:sp>
        <p:nvSpPr>
          <p:cNvPr id="10244" name="Text Box 4"/>
          <p:cNvSpPr txBox="1">
            <a:spLocks noChangeArrowheads="1"/>
          </p:cNvSpPr>
          <p:nvPr/>
        </p:nvSpPr>
        <p:spPr bwMode="auto">
          <a:xfrm>
            <a:off x="6553200" y="533400"/>
            <a:ext cx="2438400" cy="517525"/>
          </a:xfrm>
          <a:prstGeom prst="rect">
            <a:avLst/>
          </a:prstGeom>
          <a:noFill/>
          <a:ln w="9525">
            <a:noFill/>
            <a:miter lim="800000"/>
            <a:headEnd/>
            <a:tailEnd/>
          </a:ln>
          <a:effectLst/>
        </p:spPr>
        <p:txBody>
          <a:bodyPr>
            <a:spAutoFit/>
          </a:bodyPr>
          <a:lstStyle/>
          <a:p>
            <a:r>
              <a:rPr lang="en-US" sz="1400" b="1"/>
              <a:t>Time frame: 2090-2100</a:t>
            </a:r>
          </a:p>
          <a:p>
            <a:r>
              <a:rPr lang="en-US" sz="1400" b="1"/>
              <a:t>Scenario: A2</a:t>
            </a:r>
          </a:p>
        </p:txBody>
      </p:sp>
      <p:sp>
        <p:nvSpPr>
          <p:cNvPr id="10245" name="Oval 5"/>
          <p:cNvSpPr>
            <a:spLocks noChangeArrowheads="1"/>
          </p:cNvSpPr>
          <p:nvPr/>
        </p:nvSpPr>
        <p:spPr bwMode="auto">
          <a:xfrm rot="859534">
            <a:off x="2286000" y="-152400"/>
            <a:ext cx="1066800" cy="3962400"/>
          </a:xfrm>
          <a:prstGeom prst="ellipse">
            <a:avLst/>
          </a:prstGeom>
          <a:noFill/>
          <a:ln w="44450">
            <a:solidFill>
              <a:srgbClr val="339966"/>
            </a:solidFill>
            <a:round/>
            <a:headEnd/>
            <a:tailEnd/>
          </a:ln>
          <a:effectLst/>
        </p:spPr>
        <p:txBody>
          <a:bodyPr wrap="none" anchor="ctr"/>
          <a:lstStyle/>
          <a:p>
            <a:endParaRPr lang="en-GB"/>
          </a:p>
        </p:txBody>
      </p:sp>
      <p:sp>
        <p:nvSpPr>
          <p:cNvPr id="10246" name="Line 6"/>
          <p:cNvSpPr>
            <a:spLocks noChangeShapeType="1"/>
          </p:cNvSpPr>
          <p:nvPr/>
        </p:nvSpPr>
        <p:spPr bwMode="auto">
          <a:xfrm>
            <a:off x="2895600" y="1524000"/>
            <a:ext cx="2362200" cy="381000"/>
          </a:xfrm>
          <a:prstGeom prst="line">
            <a:avLst/>
          </a:prstGeom>
          <a:noFill/>
          <a:ln w="38100">
            <a:solidFill>
              <a:srgbClr val="3C9335"/>
            </a:solidFill>
            <a:round/>
            <a:headEnd/>
            <a:tailEnd type="triangle" w="med" len="med"/>
          </a:ln>
          <a:effectLst/>
        </p:spPr>
        <p:txBody>
          <a:bodyPr/>
          <a:lstStyle/>
          <a:p>
            <a:endParaRPr lang="en-GB"/>
          </a:p>
        </p:txBody>
      </p:sp>
      <p:sp>
        <p:nvSpPr>
          <p:cNvPr id="10247" name="Text Box 7"/>
          <p:cNvSpPr txBox="1">
            <a:spLocks noChangeArrowheads="1"/>
          </p:cNvSpPr>
          <p:nvPr/>
        </p:nvSpPr>
        <p:spPr bwMode="auto">
          <a:xfrm>
            <a:off x="5486400" y="1524000"/>
            <a:ext cx="3200400" cy="641350"/>
          </a:xfrm>
          <a:prstGeom prst="rect">
            <a:avLst/>
          </a:prstGeom>
          <a:noFill/>
          <a:ln w="9525">
            <a:noFill/>
            <a:miter lim="800000"/>
            <a:headEnd/>
            <a:tailEnd/>
          </a:ln>
          <a:effectLst/>
        </p:spPr>
        <p:txBody>
          <a:bodyPr>
            <a:spAutoFit/>
          </a:bodyPr>
          <a:lstStyle/>
          <a:p>
            <a:r>
              <a:rPr lang="en-US"/>
              <a:t>+wet</a:t>
            </a:r>
          </a:p>
          <a:p>
            <a:r>
              <a:rPr lang="en-US"/>
              <a:t>Warmer (+3.4°C)</a:t>
            </a:r>
          </a:p>
        </p:txBody>
      </p:sp>
      <p:sp>
        <p:nvSpPr>
          <p:cNvPr id="10248" name="Oval 8"/>
          <p:cNvSpPr>
            <a:spLocks noChangeArrowheads="1"/>
          </p:cNvSpPr>
          <p:nvPr/>
        </p:nvSpPr>
        <p:spPr bwMode="auto">
          <a:xfrm rot="-248080">
            <a:off x="914400" y="228600"/>
            <a:ext cx="1143000" cy="3962400"/>
          </a:xfrm>
          <a:prstGeom prst="ellipse">
            <a:avLst/>
          </a:prstGeom>
          <a:noFill/>
          <a:ln w="38100">
            <a:solidFill>
              <a:srgbClr val="FF9900"/>
            </a:solidFill>
            <a:round/>
            <a:headEnd/>
            <a:tailEnd/>
          </a:ln>
          <a:effectLst/>
        </p:spPr>
        <p:txBody>
          <a:bodyPr wrap="none" anchor="ctr"/>
          <a:lstStyle/>
          <a:p>
            <a:endParaRPr lang="en-GB"/>
          </a:p>
        </p:txBody>
      </p:sp>
      <p:sp>
        <p:nvSpPr>
          <p:cNvPr id="10249" name="Line 9"/>
          <p:cNvSpPr>
            <a:spLocks noChangeShapeType="1"/>
          </p:cNvSpPr>
          <p:nvPr/>
        </p:nvSpPr>
        <p:spPr bwMode="auto">
          <a:xfrm>
            <a:off x="1219200" y="2133600"/>
            <a:ext cx="3810000" cy="838200"/>
          </a:xfrm>
          <a:prstGeom prst="line">
            <a:avLst/>
          </a:prstGeom>
          <a:noFill/>
          <a:ln w="44450">
            <a:solidFill>
              <a:srgbClr val="FF9900"/>
            </a:solidFill>
            <a:round/>
            <a:headEnd/>
            <a:tailEnd type="triangle" w="med" len="med"/>
          </a:ln>
          <a:effectLst/>
        </p:spPr>
        <p:txBody>
          <a:bodyPr/>
          <a:lstStyle/>
          <a:p>
            <a:endParaRPr lang="en-GB"/>
          </a:p>
        </p:txBody>
      </p:sp>
      <p:sp>
        <p:nvSpPr>
          <p:cNvPr id="10250" name="Text Box 10"/>
          <p:cNvSpPr txBox="1">
            <a:spLocks noChangeArrowheads="1"/>
          </p:cNvSpPr>
          <p:nvPr/>
        </p:nvSpPr>
        <p:spPr bwMode="auto">
          <a:xfrm>
            <a:off x="5410200" y="2590800"/>
            <a:ext cx="3048000" cy="915988"/>
          </a:xfrm>
          <a:prstGeom prst="rect">
            <a:avLst/>
          </a:prstGeom>
          <a:noFill/>
          <a:ln w="9525">
            <a:noFill/>
            <a:miter lim="800000"/>
            <a:headEnd/>
            <a:tailEnd/>
          </a:ln>
          <a:effectLst/>
        </p:spPr>
        <p:txBody>
          <a:bodyPr>
            <a:spAutoFit/>
          </a:bodyPr>
          <a:lstStyle/>
          <a:p>
            <a:r>
              <a:rPr lang="en-US"/>
              <a:t>Dryer in the mountains</a:t>
            </a:r>
          </a:p>
          <a:p>
            <a:r>
              <a:rPr lang="en-US"/>
              <a:t>Wetter in the foothills</a:t>
            </a:r>
          </a:p>
          <a:p>
            <a:r>
              <a:rPr lang="en-US"/>
              <a:t>Warmer (+4.0°C)</a:t>
            </a:r>
          </a:p>
        </p:txBody>
      </p:sp>
      <p:sp>
        <p:nvSpPr>
          <p:cNvPr id="10251" name="Oval 11"/>
          <p:cNvSpPr>
            <a:spLocks noChangeArrowheads="1"/>
          </p:cNvSpPr>
          <p:nvPr/>
        </p:nvSpPr>
        <p:spPr bwMode="auto">
          <a:xfrm rot="-792233">
            <a:off x="1127125" y="3192463"/>
            <a:ext cx="1066800" cy="3657600"/>
          </a:xfrm>
          <a:prstGeom prst="ellipse">
            <a:avLst/>
          </a:prstGeom>
          <a:noFill/>
          <a:ln w="34925">
            <a:solidFill>
              <a:srgbClr val="3366FF"/>
            </a:solidFill>
            <a:round/>
            <a:headEnd/>
            <a:tailEnd/>
          </a:ln>
          <a:effectLst/>
        </p:spPr>
        <p:txBody>
          <a:bodyPr wrap="none" anchor="ctr"/>
          <a:lstStyle/>
          <a:p>
            <a:endParaRPr lang="en-GB"/>
          </a:p>
        </p:txBody>
      </p:sp>
      <p:sp>
        <p:nvSpPr>
          <p:cNvPr id="10252" name="Line 12"/>
          <p:cNvSpPr>
            <a:spLocks noChangeShapeType="1"/>
          </p:cNvSpPr>
          <p:nvPr/>
        </p:nvSpPr>
        <p:spPr bwMode="auto">
          <a:xfrm>
            <a:off x="1600200" y="4876800"/>
            <a:ext cx="3429000" cy="152400"/>
          </a:xfrm>
          <a:prstGeom prst="line">
            <a:avLst/>
          </a:prstGeom>
          <a:noFill/>
          <a:ln w="31750">
            <a:solidFill>
              <a:srgbClr val="0000FF"/>
            </a:solidFill>
            <a:round/>
            <a:headEnd/>
            <a:tailEnd type="triangle" w="med" len="med"/>
          </a:ln>
          <a:effectLst/>
        </p:spPr>
        <p:txBody>
          <a:bodyPr/>
          <a:lstStyle/>
          <a:p>
            <a:endParaRPr lang="en-GB"/>
          </a:p>
        </p:txBody>
      </p:sp>
      <p:sp>
        <p:nvSpPr>
          <p:cNvPr id="10253" name="Text Box 13"/>
          <p:cNvSpPr txBox="1">
            <a:spLocks noChangeArrowheads="1"/>
          </p:cNvSpPr>
          <p:nvPr/>
        </p:nvSpPr>
        <p:spPr bwMode="auto">
          <a:xfrm>
            <a:off x="5486400" y="4572000"/>
            <a:ext cx="3048000" cy="1328738"/>
          </a:xfrm>
          <a:prstGeom prst="rect">
            <a:avLst/>
          </a:prstGeom>
          <a:noFill/>
          <a:ln w="9525">
            <a:noFill/>
            <a:miter lim="800000"/>
            <a:headEnd/>
            <a:tailEnd/>
          </a:ln>
          <a:effectLst/>
        </p:spPr>
        <p:txBody>
          <a:bodyPr>
            <a:spAutoFit/>
          </a:bodyPr>
          <a:lstStyle/>
          <a:p>
            <a:r>
              <a:rPr lang="en-US"/>
              <a:t>Dryer in the west</a:t>
            </a:r>
          </a:p>
          <a:p>
            <a:r>
              <a:rPr lang="en-US"/>
              <a:t>No change in the east</a:t>
            </a:r>
          </a:p>
          <a:p>
            <a:r>
              <a:rPr lang="en-US"/>
              <a:t>Warmer (+3.0°C)</a:t>
            </a:r>
          </a:p>
          <a:p>
            <a:pPr>
              <a:spcBef>
                <a:spcPct val="50000"/>
              </a:spcBef>
            </a:pP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l="14978"/>
          <a:stretch>
            <a:fillRect/>
          </a:stretch>
        </p:blipFill>
        <p:spPr bwMode="auto">
          <a:xfrm>
            <a:off x="0" y="0"/>
            <a:ext cx="3005138" cy="6858000"/>
          </a:xfrm>
          <a:prstGeom prst="rect">
            <a:avLst/>
          </a:prstGeom>
          <a:noFill/>
          <a:ln w="9525">
            <a:noFill/>
            <a:miter lim="800000"/>
            <a:headEnd/>
            <a:tailEnd/>
          </a:ln>
          <a:effectLst/>
        </p:spPr>
      </p:pic>
      <p:graphicFrame>
        <p:nvGraphicFramePr>
          <p:cNvPr id="30723" name="Object 3"/>
          <p:cNvGraphicFramePr>
            <a:graphicFrameLocks noChangeAspect="1"/>
          </p:cNvGraphicFramePr>
          <p:nvPr/>
        </p:nvGraphicFramePr>
        <p:xfrm>
          <a:off x="2987675" y="4978400"/>
          <a:ext cx="965200" cy="1879600"/>
        </p:xfrm>
        <a:graphic>
          <a:graphicData uri="http://schemas.openxmlformats.org/presentationml/2006/ole">
            <p:oleObj spid="_x0000_s30723" name="Image" r:id="rId4" imgW="4464000" imgH="8697600" progId="Photoshop.Image.10">
              <p:embed/>
            </p:oleObj>
          </a:graphicData>
        </a:graphic>
      </p:graphicFrame>
      <p:sp>
        <p:nvSpPr>
          <p:cNvPr id="30724" name="Text Box 4"/>
          <p:cNvSpPr txBox="1">
            <a:spLocks noChangeArrowheads="1"/>
          </p:cNvSpPr>
          <p:nvPr/>
        </p:nvSpPr>
        <p:spPr bwMode="auto">
          <a:xfrm>
            <a:off x="3563938" y="333375"/>
            <a:ext cx="4321175" cy="4511675"/>
          </a:xfrm>
          <a:prstGeom prst="rect">
            <a:avLst/>
          </a:prstGeom>
          <a:noFill/>
          <a:ln w="9525">
            <a:noFill/>
            <a:miter lim="800000"/>
            <a:headEnd/>
            <a:tailEnd/>
          </a:ln>
          <a:effectLst/>
        </p:spPr>
        <p:txBody>
          <a:bodyPr>
            <a:spAutoFit/>
          </a:bodyPr>
          <a:lstStyle/>
          <a:p>
            <a:pPr>
              <a:spcBef>
                <a:spcPct val="50000"/>
              </a:spcBef>
            </a:pPr>
            <a:r>
              <a:rPr lang="en-US" sz="2000" b="1">
                <a:solidFill>
                  <a:schemeClr val="bg1"/>
                </a:solidFill>
              </a:rPr>
              <a:t>Population: 3.500.000</a:t>
            </a:r>
          </a:p>
          <a:p>
            <a:pPr>
              <a:spcBef>
                <a:spcPct val="50000"/>
              </a:spcBef>
            </a:pPr>
            <a:r>
              <a:rPr lang="en-US" sz="2000" b="1">
                <a:solidFill>
                  <a:schemeClr val="bg1"/>
                </a:solidFill>
              </a:rPr>
              <a:t>PBG: 22.500.000.000 u$s</a:t>
            </a:r>
          </a:p>
          <a:p>
            <a:pPr>
              <a:spcBef>
                <a:spcPct val="50000"/>
              </a:spcBef>
            </a:pPr>
            <a:r>
              <a:rPr lang="en-US" sz="2000" b="1">
                <a:solidFill>
                  <a:schemeClr val="bg1"/>
                </a:solidFill>
              </a:rPr>
              <a:t>Exports: 2.400.000.000 u$d</a:t>
            </a:r>
          </a:p>
          <a:p>
            <a:pPr>
              <a:spcBef>
                <a:spcPct val="50000"/>
              </a:spcBef>
            </a:pPr>
            <a:r>
              <a:rPr lang="en-US" sz="2000" b="1">
                <a:solidFill>
                  <a:schemeClr val="bg1"/>
                </a:solidFill>
              </a:rPr>
              <a:t> Wine: 800.000.000 u$d</a:t>
            </a:r>
          </a:p>
          <a:p>
            <a:pPr>
              <a:spcBef>
                <a:spcPct val="50000"/>
              </a:spcBef>
            </a:pPr>
            <a:r>
              <a:rPr lang="en-US" sz="2000" b="1">
                <a:solidFill>
                  <a:schemeClr val="bg1"/>
                </a:solidFill>
              </a:rPr>
              <a:t> Fruits:  417.000.000 u$d</a:t>
            </a:r>
          </a:p>
          <a:p>
            <a:pPr>
              <a:spcBef>
                <a:spcPct val="50000"/>
              </a:spcBef>
            </a:pPr>
            <a:r>
              <a:rPr lang="en-US" sz="2000" b="1">
                <a:solidFill>
                  <a:schemeClr val="bg1"/>
                </a:solidFill>
              </a:rPr>
              <a:t> Garlic: 105.000.000 u$d</a:t>
            </a:r>
          </a:p>
          <a:p>
            <a:pPr>
              <a:spcBef>
                <a:spcPct val="50000"/>
              </a:spcBef>
            </a:pPr>
            <a:r>
              <a:rPr lang="en-US" sz="2000" b="1">
                <a:solidFill>
                  <a:schemeClr val="bg1"/>
                </a:solidFill>
              </a:rPr>
              <a:t> Olives: 90.000.000 u$d</a:t>
            </a:r>
          </a:p>
          <a:p>
            <a:pPr>
              <a:spcBef>
                <a:spcPct val="50000"/>
              </a:spcBef>
            </a:pPr>
            <a:r>
              <a:rPr lang="en-US" sz="2000" b="1">
                <a:solidFill>
                  <a:schemeClr val="bg1"/>
                </a:solidFill>
              </a:rPr>
              <a:t>Hydroelectricity: 12.400 Gw</a:t>
            </a:r>
          </a:p>
          <a:p>
            <a:pPr>
              <a:spcBef>
                <a:spcPct val="50000"/>
              </a:spcBef>
            </a:pPr>
            <a:r>
              <a:rPr lang="en-US" sz="2000" b="1">
                <a:solidFill>
                  <a:schemeClr val="bg1"/>
                </a:solidFill>
              </a:rPr>
              <a:t>Gas – Petroleum: 600.000.000u$d</a:t>
            </a:r>
          </a:p>
          <a:p>
            <a:pPr>
              <a:spcBef>
                <a:spcPct val="50000"/>
              </a:spcBef>
            </a:pPr>
            <a:endParaRPr lang="es-ES" sz="2000" b="1">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42900" y="381000"/>
            <a:ext cx="4002088" cy="5867400"/>
          </a:xfrm>
          <a:prstGeom prst="rect">
            <a:avLst/>
          </a:prstGeom>
          <a:noFill/>
          <a:ln w="9525">
            <a:noFill/>
            <a:miter lim="800000"/>
            <a:headEnd/>
            <a:tailEnd/>
          </a:ln>
          <a:effectLst/>
        </p:spPr>
      </p:pic>
      <p:sp>
        <p:nvSpPr>
          <p:cNvPr id="15363" name="Text Box 3"/>
          <p:cNvSpPr txBox="1">
            <a:spLocks noChangeArrowheads="1"/>
          </p:cNvSpPr>
          <p:nvPr/>
        </p:nvSpPr>
        <p:spPr bwMode="auto">
          <a:xfrm>
            <a:off x="4932363" y="908050"/>
            <a:ext cx="4038600" cy="2681288"/>
          </a:xfrm>
          <a:prstGeom prst="rect">
            <a:avLst/>
          </a:prstGeom>
          <a:noFill/>
          <a:ln w="9525">
            <a:noFill/>
            <a:miter lim="800000"/>
            <a:headEnd/>
            <a:tailEnd/>
          </a:ln>
          <a:effectLst/>
        </p:spPr>
        <p:txBody>
          <a:bodyPr>
            <a:spAutoFit/>
          </a:bodyPr>
          <a:lstStyle/>
          <a:p>
            <a:pPr>
              <a:spcBef>
                <a:spcPct val="50000"/>
              </a:spcBef>
            </a:pPr>
            <a:r>
              <a:rPr lang="en-US" sz="1700" b="1">
                <a:solidFill>
                  <a:srgbClr val="FFFF00"/>
                </a:solidFill>
                <a:cs typeface="Arial" charset="0"/>
              </a:rPr>
              <a:t>In Argentina, vineyards are growing at the Cordillera de los Andes foothills (Latitude 26°S to 40°S and Longitude 66°W to 69.50W).</a:t>
            </a:r>
          </a:p>
          <a:p>
            <a:pPr>
              <a:spcBef>
                <a:spcPct val="50000"/>
              </a:spcBef>
            </a:pPr>
            <a:r>
              <a:rPr lang="en-US" sz="1700" b="1">
                <a:solidFill>
                  <a:srgbClr val="FFFF00"/>
                </a:solidFill>
                <a:cs typeface="Arial" charset="0"/>
              </a:rPr>
              <a:t>The altitude of the valleys varied between 300m a.s.l. to 1659m a.s.l.</a:t>
            </a:r>
          </a:p>
          <a:p>
            <a:pPr>
              <a:spcBef>
                <a:spcPct val="50000"/>
              </a:spcBef>
            </a:pPr>
            <a:r>
              <a:rPr lang="en-US" sz="1700" b="1">
                <a:solidFill>
                  <a:srgbClr val="FFFF00"/>
                </a:solidFill>
                <a:cs typeface="Arial" charset="0"/>
              </a:rPr>
              <a:t>Despite the broad latitudinal extension landscape present several common characteristics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0066">
                <a:gamma/>
                <a:shade val="46275"/>
                <a:invGamma/>
              </a:srgbClr>
            </a:gs>
            <a:gs pos="100000">
              <a:srgbClr val="660066"/>
            </a:gs>
          </a:gsLst>
          <a:lin ang="5400000" scaled="1"/>
        </a:gra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2513013"/>
            <a:ext cx="6300788" cy="4344987"/>
          </a:xfrm>
          <a:prstGeom prst="rect">
            <a:avLst/>
          </a:prstGeom>
          <a:noFill/>
          <a:ln w="9525">
            <a:noFill/>
            <a:miter lim="800000"/>
            <a:headEnd/>
            <a:tailEnd/>
          </a:ln>
          <a:effectLst/>
        </p:spPr>
      </p:pic>
      <p:sp>
        <p:nvSpPr>
          <p:cNvPr id="18435" name="Text Box 3"/>
          <p:cNvSpPr txBox="1">
            <a:spLocks noChangeArrowheads="1"/>
          </p:cNvSpPr>
          <p:nvPr/>
        </p:nvSpPr>
        <p:spPr bwMode="auto">
          <a:xfrm>
            <a:off x="228600" y="41275"/>
            <a:ext cx="8534400" cy="2379663"/>
          </a:xfrm>
          <a:prstGeom prst="rect">
            <a:avLst/>
          </a:prstGeom>
          <a:noFill/>
          <a:ln w="9525">
            <a:noFill/>
            <a:miter lim="800000"/>
            <a:headEnd/>
            <a:tailEnd/>
          </a:ln>
          <a:effectLst/>
        </p:spPr>
        <p:txBody>
          <a:bodyPr>
            <a:spAutoFit/>
          </a:bodyPr>
          <a:lstStyle/>
          <a:p>
            <a:r>
              <a:rPr lang="en-US" sz="2400" b="1">
                <a:solidFill>
                  <a:schemeClr val="bg1"/>
                </a:solidFill>
                <a:cs typeface="Arial" charset="0"/>
              </a:rPr>
              <a:t>Social and Economics</a:t>
            </a:r>
          </a:p>
          <a:p>
            <a:r>
              <a:rPr lang="en-US" b="1">
                <a:solidFill>
                  <a:schemeClr val="bg1"/>
                </a:solidFill>
                <a:cs typeface="Arial" charset="0"/>
              </a:rPr>
              <a:t>Wine industry exports wine $ 700 million by year..</a:t>
            </a:r>
          </a:p>
          <a:p>
            <a:endParaRPr lang="es-ES_tradnl" b="1">
              <a:solidFill>
                <a:schemeClr val="bg1"/>
              </a:solidFill>
              <a:cs typeface="Arial" charset="0"/>
            </a:endParaRPr>
          </a:p>
          <a:p>
            <a:r>
              <a:rPr lang="en-US" b="1">
                <a:solidFill>
                  <a:schemeClr val="bg1"/>
                </a:solidFill>
                <a:cs typeface="Arial" charset="0"/>
              </a:rPr>
              <a:t>Near 80 percent of the wineries are Small and Medium Enterprises.</a:t>
            </a:r>
            <a:r>
              <a:rPr lang="es-ES_tradnl" b="1">
                <a:solidFill>
                  <a:schemeClr val="bg1"/>
                </a:solidFill>
                <a:cs typeface="Arial" charset="0"/>
              </a:rPr>
              <a:t> </a:t>
            </a:r>
          </a:p>
          <a:p>
            <a:endParaRPr lang="es-ES_tradnl" b="1">
              <a:solidFill>
                <a:schemeClr val="bg1"/>
              </a:solidFill>
              <a:cs typeface="Arial" charset="0"/>
            </a:endParaRPr>
          </a:p>
          <a:p>
            <a:r>
              <a:rPr lang="en-US" b="1">
                <a:solidFill>
                  <a:schemeClr val="bg1"/>
                </a:solidFill>
                <a:cs typeface="Arial" charset="0"/>
              </a:rPr>
              <a:t>Grape growing and winemakers need high quantities of skilled labors, so they are considered important in the structuring of society.</a:t>
            </a:r>
            <a:endParaRPr lang="es-ES_tradnl" b="1">
              <a:solidFill>
                <a:schemeClr val="bg1"/>
              </a:solidFill>
              <a:cs typeface="Arial" charset="0"/>
            </a:endParaRPr>
          </a:p>
          <a:p>
            <a:endParaRPr lang="es-ES_tradnl" b="1">
              <a:solidFill>
                <a:schemeClr val="bg1"/>
              </a:solidFill>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3422650"/>
            <a:ext cx="4648200" cy="3435350"/>
          </a:xfrm>
          <a:prstGeom prst="rect">
            <a:avLst/>
          </a:prstGeom>
          <a:noFill/>
          <a:ln w="9525">
            <a:noFill/>
            <a:miter lim="800000"/>
            <a:headEnd/>
            <a:tailEnd/>
          </a:ln>
          <a:effectLst/>
        </p:spPr>
      </p:pic>
      <p:sp>
        <p:nvSpPr>
          <p:cNvPr id="20483" name="Text Box 3"/>
          <p:cNvSpPr txBox="1">
            <a:spLocks noChangeArrowheads="1"/>
          </p:cNvSpPr>
          <p:nvPr/>
        </p:nvSpPr>
        <p:spPr bwMode="auto">
          <a:xfrm>
            <a:off x="228600" y="304800"/>
            <a:ext cx="2895600" cy="2838450"/>
          </a:xfrm>
          <a:prstGeom prst="rect">
            <a:avLst/>
          </a:prstGeom>
          <a:noFill/>
          <a:ln w="9525">
            <a:noFill/>
            <a:miter lim="800000"/>
            <a:headEnd/>
            <a:tailEnd/>
          </a:ln>
          <a:effectLst/>
        </p:spPr>
        <p:txBody>
          <a:bodyPr>
            <a:spAutoFit/>
          </a:bodyPr>
          <a:lstStyle/>
          <a:p>
            <a:r>
              <a:rPr lang="en-GB" b="1">
                <a:cs typeface="Arial" charset="0"/>
              </a:rPr>
              <a:t>Labour-intensive agricultural practices are:</a:t>
            </a:r>
          </a:p>
          <a:p>
            <a:endParaRPr lang="en-GB" b="1">
              <a:cs typeface="Arial" charset="0"/>
            </a:endParaRPr>
          </a:p>
          <a:p>
            <a:r>
              <a:rPr lang="en-GB" b="1">
                <a:cs typeface="Arial" charset="0"/>
              </a:rPr>
              <a:t>Harvest</a:t>
            </a:r>
          </a:p>
          <a:p>
            <a:endParaRPr lang="en-GB" b="1">
              <a:cs typeface="Arial" charset="0"/>
            </a:endParaRPr>
          </a:p>
          <a:p>
            <a:r>
              <a:rPr lang="en-GB" b="1">
                <a:cs typeface="Arial" charset="0"/>
              </a:rPr>
              <a:t>Ties</a:t>
            </a:r>
          </a:p>
          <a:p>
            <a:endParaRPr lang="en-GB" b="1">
              <a:cs typeface="Arial" charset="0"/>
            </a:endParaRPr>
          </a:p>
          <a:p>
            <a:r>
              <a:rPr lang="en-GB" b="1">
                <a:cs typeface="Arial" charset="0"/>
              </a:rPr>
              <a:t>Pruning,</a:t>
            </a:r>
          </a:p>
          <a:p>
            <a:endParaRPr lang="es-ES_tradnl" b="1">
              <a:cs typeface="Arial" charset="0"/>
            </a:endParaRPr>
          </a:p>
        </p:txBody>
      </p:sp>
      <p:pic>
        <p:nvPicPr>
          <p:cNvPr id="20484" name="Picture 4"/>
          <p:cNvPicPr>
            <a:picLocks noChangeAspect="1" noChangeArrowheads="1"/>
          </p:cNvPicPr>
          <p:nvPr/>
        </p:nvPicPr>
        <p:blipFill>
          <a:blip r:embed="rId4" cstate="print"/>
          <a:srcRect/>
          <a:stretch>
            <a:fillRect/>
          </a:stretch>
        </p:blipFill>
        <p:spPr bwMode="auto">
          <a:xfrm>
            <a:off x="4648200" y="3384550"/>
            <a:ext cx="4495800" cy="3473450"/>
          </a:xfrm>
          <a:prstGeom prst="rect">
            <a:avLst/>
          </a:prstGeom>
          <a:noFill/>
          <a:ln w="9525">
            <a:noFill/>
            <a:miter lim="800000"/>
            <a:headEnd/>
            <a:tailEnd/>
          </a:ln>
          <a:effectLst/>
        </p:spPr>
      </p:pic>
      <p:graphicFrame>
        <p:nvGraphicFramePr>
          <p:cNvPr id="20485" name="Object 5"/>
          <p:cNvGraphicFramePr>
            <a:graphicFrameLocks noChangeAspect="1"/>
          </p:cNvGraphicFramePr>
          <p:nvPr/>
        </p:nvGraphicFramePr>
        <p:xfrm>
          <a:off x="4013200" y="0"/>
          <a:ext cx="5130800" cy="3424238"/>
        </p:xfrm>
        <a:graphic>
          <a:graphicData uri="http://schemas.openxmlformats.org/presentationml/2006/ole">
            <p:oleObj spid="_x0000_s20485" name="Image" r:id="rId5" imgW="8126984" imgH="5422222" progId="Photoshop.Image.8">
              <p:embed/>
            </p:oleObj>
          </a:graphicData>
        </a:graphic>
      </p:graphicFrame>
      <p:sp>
        <p:nvSpPr>
          <p:cNvPr id="20486" name="Line 6"/>
          <p:cNvSpPr>
            <a:spLocks noChangeShapeType="1"/>
          </p:cNvSpPr>
          <p:nvPr/>
        </p:nvSpPr>
        <p:spPr bwMode="auto">
          <a:xfrm>
            <a:off x="1295400" y="1524000"/>
            <a:ext cx="2895600" cy="152400"/>
          </a:xfrm>
          <a:prstGeom prst="line">
            <a:avLst/>
          </a:prstGeom>
          <a:noFill/>
          <a:ln w="9525">
            <a:solidFill>
              <a:schemeClr val="tx1"/>
            </a:solidFill>
            <a:round/>
            <a:headEnd/>
            <a:tailEnd type="triangle" w="med" len="med"/>
          </a:ln>
          <a:effectLst/>
        </p:spPr>
        <p:txBody>
          <a:bodyPr/>
          <a:lstStyle/>
          <a:p>
            <a:endParaRPr lang="en-GB"/>
          </a:p>
        </p:txBody>
      </p:sp>
      <p:sp>
        <p:nvSpPr>
          <p:cNvPr id="20487" name="Line 7"/>
          <p:cNvSpPr>
            <a:spLocks noChangeShapeType="1"/>
          </p:cNvSpPr>
          <p:nvPr/>
        </p:nvSpPr>
        <p:spPr bwMode="auto">
          <a:xfrm>
            <a:off x="1066800" y="2209800"/>
            <a:ext cx="3810000" cy="1447800"/>
          </a:xfrm>
          <a:prstGeom prst="line">
            <a:avLst/>
          </a:prstGeom>
          <a:noFill/>
          <a:ln w="9525">
            <a:solidFill>
              <a:schemeClr val="tx1"/>
            </a:solidFill>
            <a:round/>
            <a:headEnd/>
            <a:tailEnd type="triangle" w="med" len="med"/>
          </a:ln>
          <a:effectLst/>
        </p:spPr>
        <p:txBody>
          <a:bodyPr/>
          <a:lstStyle/>
          <a:p>
            <a:endParaRPr lang="en-GB"/>
          </a:p>
        </p:txBody>
      </p:sp>
      <p:sp>
        <p:nvSpPr>
          <p:cNvPr id="20488" name="Line 8"/>
          <p:cNvSpPr>
            <a:spLocks noChangeShapeType="1"/>
          </p:cNvSpPr>
          <p:nvPr/>
        </p:nvSpPr>
        <p:spPr bwMode="auto">
          <a:xfrm>
            <a:off x="762000" y="2895600"/>
            <a:ext cx="533400" cy="914400"/>
          </a:xfrm>
          <a:prstGeom prst="line">
            <a:avLst/>
          </a:prstGeom>
          <a:noFill/>
          <a:ln w="952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509588" y="381000"/>
          <a:ext cx="8035925" cy="6096000"/>
        </p:xfrm>
        <a:graphic>
          <a:graphicData uri="http://schemas.openxmlformats.org/presentationml/2006/ole">
            <p:oleObj spid="_x0000_s21506" name="Image" r:id="rId3" imgW="8126984" imgH="6095238" progId="Photoshop.Image.8">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cstate="print"/>
          <a:srcRect/>
          <a:stretch>
            <a:fillRect/>
          </a:stretch>
        </p:blipFill>
        <p:spPr bwMode="auto">
          <a:xfrm>
            <a:off x="762000" y="1066800"/>
            <a:ext cx="8001000" cy="508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iseño predeterminado">
  <a:themeElements>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iseño predeterminado">
  <a:themeElements>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iseño predeterminado">
  <a:themeElements>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114</TotalTime>
  <Words>733</Words>
  <Application>Microsoft Office PowerPoint</Application>
  <PresentationFormat>On-screen Show (4:3)</PresentationFormat>
  <Paragraphs>75</Paragraphs>
  <Slides>18</Slides>
  <Notes>0</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2</vt:i4>
      </vt:variant>
      <vt:variant>
        <vt:lpstr>Slide Titles</vt:lpstr>
      </vt:variant>
      <vt:variant>
        <vt:i4>18</vt:i4>
      </vt:variant>
    </vt:vector>
  </HeadingPairs>
  <TitlesOfParts>
    <vt:vector size="33" baseType="lpstr">
      <vt:lpstr>Arial</vt:lpstr>
      <vt:lpstr>ＭＳ Ｐゴシック</vt:lpstr>
      <vt:lpstr>Verdana</vt:lpstr>
      <vt:lpstr>Wingdings</vt:lpstr>
      <vt:lpstr>Times New Roman</vt:lpstr>
      <vt:lpstr>Calibri</vt:lpstr>
      <vt:lpstr>Diseño predeterminado</vt:lpstr>
      <vt:lpstr>4_Diseño predeterminado</vt:lpstr>
      <vt:lpstr>3_Diseño predeterminado</vt:lpstr>
      <vt:lpstr>1_Diseño predeterminado</vt:lpstr>
      <vt:lpstr>2_Diseño predeterminado</vt:lpstr>
      <vt:lpstr>5_Diseño predeterminado</vt:lpstr>
      <vt:lpstr>Globe</vt:lpstr>
      <vt:lpstr>Adobe Photoshop Image</vt:lpstr>
      <vt:lpstr>Gráfico de Microsoft Office Excel</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User @</cp:lastModifiedBy>
  <cp:revision>7</cp:revision>
  <cp:lastPrinted>1601-01-01T00:00:00Z</cp:lastPrinted>
  <dcterms:created xsi:type="dcterms:W3CDTF">1601-01-01T00:00:00Z</dcterms:created>
  <dcterms:modified xsi:type="dcterms:W3CDTF">2012-06-17T16:09:33Z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